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handoutMasterIdLst>
    <p:handoutMasterId r:id="rId25"/>
  </p:handoutMasterIdLst>
  <p:sldIdLst>
    <p:sldId id="8963" r:id="rId2"/>
    <p:sldId id="8964" r:id="rId3"/>
    <p:sldId id="8945" r:id="rId4"/>
    <p:sldId id="8946" r:id="rId5"/>
    <p:sldId id="8947" r:id="rId6"/>
    <p:sldId id="8948" r:id="rId7"/>
    <p:sldId id="8949" r:id="rId8"/>
    <p:sldId id="8950" r:id="rId9"/>
    <p:sldId id="8951" r:id="rId10"/>
    <p:sldId id="8952" r:id="rId11"/>
    <p:sldId id="8953" r:id="rId12"/>
    <p:sldId id="8954" r:id="rId13"/>
    <p:sldId id="8955" r:id="rId14"/>
    <p:sldId id="8956" r:id="rId15"/>
    <p:sldId id="8962" r:id="rId16"/>
    <p:sldId id="8958" r:id="rId17"/>
    <p:sldId id="8959" r:id="rId18"/>
    <p:sldId id="8960" r:id="rId19"/>
    <p:sldId id="8961" r:id="rId20"/>
    <p:sldId id="8965" r:id="rId21"/>
    <p:sldId id="8966" r:id="rId22"/>
    <p:sldId id="8967"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56" autoAdjust="0"/>
    <p:restoredTop sz="95220" autoAdjust="0"/>
  </p:normalViewPr>
  <p:slideViewPr>
    <p:cSldViewPr snapToGrid="0">
      <p:cViewPr varScale="1">
        <p:scale>
          <a:sx n="125" d="100"/>
          <a:sy n="125" d="100"/>
        </p:scale>
        <p:origin x="22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2025/5/2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9B96F-178F-46C5-9756-2881A12377DF}" type="datetimeFigureOut">
              <a:rPr lang="zh-CN" altLang="en-US" smtClean="0"/>
              <a:t>2025/5/2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BB00E-10C2-452D-AF12-3632E0B9B5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F4EBB00E-10C2-452D-AF12-3632E0B9B5CB}"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C348C-936B-4166-9B70-22F8B0383C3D}"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CDB869C-4A6C-1643-AD3B-3BEE20F9F8F5}" type="datetimeFigureOut">
              <a:rPr kumimoji="1" lang="zh-CN" altLang="en-US" smtClean="0"/>
              <a:t>2025/5/2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77597D0-8A9D-F34C-BA8D-87696FBE49B1}"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15" y="0"/>
            <a:ext cx="12181172"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ctr" rtl="0" fontAlgn="base">
        <a:spcBef>
          <a:spcPct val="0"/>
        </a:spcBef>
        <a:spcAft>
          <a:spcPct val="0"/>
        </a:spcAft>
        <a:defRPr sz="59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5pPr>
      <a:lvl6pPr marL="608965"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6pPr>
      <a:lvl7pPr marL="1217930"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7pPr>
      <a:lvl8pPr marL="1826260"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8pPr>
      <a:lvl9pPr marL="2435225"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9pPr>
    </p:titleStyle>
    <p:bodyStyle>
      <a:lvl1pPr marL="456565" indent="-456565" algn="l" rtl="0" fontAlgn="base">
        <a:spcBef>
          <a:spcPct val="20000"/>
        </a:spcBef>
        <a:spcAft>
          <a:spcPct val="0"/>
        </a:spcAft>
        <a:buFont typeface="Arial" panose="020B0604020202020204" pitchFamily="34" charset="0"/>
        <a:buChar char="•"/>
        <a:defRPr sz="4300" kern="1200">
          <a:solidFill>
            <a:schemeClr val="tx1"/>
          </a:solidFill>
          <a:latin typeface="+mn-lt"/>
          <a:ea typeface="微软雅黑" panose="020B0503020204020204" pitchFamily="34" charset="-122"/>
          <a:cs typeface="+mn-cs"/>
        </a:defRPr>
      </a:lvl1pPr>
      <a:lvl2pPr marL="989330" indent="-380365" algn="l" rtl="0" fontAlgn="base">
        <a:spcBef>
          <a:spcPct val="20000"/>
        </a:spcBef>
        <a:spcAft>
          <a:spcPct val="0"/>
        </a:spcAft>
        <a:buFont typeface="Arial" panose="020B0604020202020204" pitchFamily="34" charset="0"/>
        <a:buChar char="–"/>
        <a:defRPr sz="3700" kern="1200">
          <a:solidFill>
            <a:schemeClr val="tx1"/>
          </a:solidFill>
          <a:latin typeface="+mn-lt"/>
          <a:ea typeface="微软雅黑" panose="020B0503020204020204" pitchFamily="34" charset="-122"/>
          <a:cs typeface="+mn-cs"/>
        </a:defRPr>
      </a:lvl2pPr>
      <a:lvl3pPr marL="152273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3pPr>
      <a:lvl4pPr marL="2131060"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4pPr>
      <a:lvl5pPr marL="2740025"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5pPr>
      <a:lvl6pPr marL="334899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795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692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525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7930" rtl="0" eaLnBrk="1" latinLnBrk="0" hangingPunct="1">
        <a:defRPr sz="2400" kern="1200">
          <a:solidFill>
            <a:schemeClr val="tx1"/>
          </a:solidFill>
          <a:latin typeface="+mn-lt"/>
          <a:ea typeface="+mn-ea"/>
          <a:cs typeface="+mn-cs"/>
        </a:defRPr>
      </a:lvl1pPr>
      <a:lvl2pPr marL="608965" algn="l" defTabSz="1217930" rtl="0" eaLnBrk="1" latinLnBrk="0" hangingPunct="1">
        <a:defRPr sz="2400" kern="1200">
          <a:solidFill>
            <a:schemeClr val="tx1"/>
          </a:solidFill>
          <a:latin typeface="+mn-lt"/>
          <a:ea typeface="+mn-ea"/>
          <a:cs typeface="+mn-cs"/>
        </a:defRPr>
      </a:lvl2pPr>
      <a:lvl3pPr marL="1217930" algn="l" defTabSz="1217930" rtl="0" eaLnBrk="1" latinLnBrk="0" hangingPunct="1">
        <a:defRPr sz="2400" kern="1200">
          <a:solidFill>
            <a:schemeClr val="tx1"/>
          </a:solidFill>
          <a:latin typeface="+mn-lt"/>
          <a:ea typeface="+mn-ea"/>
          <a:cs typeface="+mn-cs"/>
        </a:defRPr>
      </a:lvl3pPr>
      <a:lvl4pPr marL="1826260" algn="l" defTabSz="1217930" rtl="0" eaLnBrk="1" latinLnBrk="0" hangingPunct="1">
        <a:defRPr sz="2400" kern="1200">
          <a:solidFill>
            <a:schemeClr val="tx1"/>
          </a:solidFill>
          <a:latin typeface="+mn-lt"/>
          <a:ea typeface="+mn-ea"/>
          <a:cs typeface="+mn-cs"/>
        </a:defRPr>
      </a:lvl4pPr>
      <a:lvl5pPr marL="2435225" algn="l" defTabSz="1217930" rtl="0" eaLnBrk="1" latinLnBrk="0" hangingPunct="1">
        <a:defRPr sz="2400" kern="1200">
          <a:solidFill>
            <a:schemeClr val="tx1"/>
          </a:solidFill>
          <a:latin typeface="+mn-lt"/>
          <a:ea typeface="+mn-ea"/>
          <a:cs typeface="+mn-cs"/>
        </a:defRPr>
      </a:lvl5pPr>
      <a:lvl6pPr marL="3044190" algn="l" defTabSz="1217930" rtl="0" eaLnBrk="1" latinLnBrk="0" hangingPunct="1">
        <a:defRPr sz="2400" kern="1200">
          <a:solidFill>
            <a:schemeClr val="tx1"/>
          </a:solidFill>
          <a:latin typeface="+mn-lt"/>
          <a:ea typeface="+mn-ea"/>
          <a:cs typeface="+mn-cs"/>
        </a:defRPr>
      </a:lvl6pPr>
      <a:lvl7pPr marL="3653155" algn="l" defTabSz="1217930" rtl="0" eaLnBrk="1" latinLnBrk="0" hangingPunct="1">
        <a:defRPr sz="2400" kern="1200">
          <a:solidFill>
            <a:schemeClr val="tx1"/>
          </a:solidFill>
          <a:latin typeface="+mn-lt"/>
          <a:ea typeface="+mn-ea"/>
          <a:cs typeface="+mn-cs"/>
        </a:defRPr>
      </a:lvl7pPr>
      <a:lvl8pPr marL="4262120" algn="l" defTabSz="1217930" rtl="0" eaLnBrk="1" latinLnBrk="0" hangingPunct="1">
        <a:defRPr sz="2400" kern="1200">
          <a:solidFill>
            <a:schemeClr val="tx1"/>
          </a:solidFill>
          <a:latin typeface="+mn-lt"/>
          <a:ea typeface="+mn-ea"/>
          <a:cs typeface="+mn-cs"/>
        </a:defRPr>
      </a:lvl8pPr>
      <a:lvl9pPr marL="4870450" algn="l" defTabSz="1217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4.png"/><Relationship Id="rId5" Type="http://schemas.openxmlformats.org/officeDocument/2006/relationships/tags" Target="../tags/tag8.xml"/><Relationship Id="rId10" Type="http://schemas.openxmlformats.org/officeDocument/2006/relationships/image" Target="../media/image3.png"/><Relationship Id="rId4" Type="http://schemas.openxmlformats.org/officeDocument/2006/relationships/tags" Target="../tags/tag7.xml"/><Relationship Id="rId9"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50825" y="175895"/>
            <a:ext cx="1177290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prstClr val="black"/>
                </a:solidFill>
                <a:latin typeface="Calibri" panose="020F0502020204030204"/>
              </a:rPr>
              <a:t>#8: Collection of Underground App Distribution URLs on Telegram</a:t>
            </a:r>
          </a:p>
        </p:txBody>
      </p:sp>
      <p:sp>
        <p:nvSpPr>
          <p:cNvPr id="19" name="文本框 18"/>
          <p:cNvSpPr txBox="1"/>
          <p:nvPr>
            <p:custDataLst>
              <p:tags r:id="rId1"/>
            </p:custDataLst>
          </p:nvPr>
        </p:nvSpPr>
        <p:spPr>
          <a:xfrm>
            <a:off x="774382" y="1233396"/>
            <a:ext cx="10643235" cy="4616450"/>
          </a:xfrm>
          <a:prstGeom prst="rect">
            <a:avLst/>
          </a:prstGeom>
          <a:noFill/>
        </p:spPr>
        <p:txBody>
          <a:bodyPr wrap="square" lIns="0" tIns="0" rIns="0" bIns="0" rtlCol="0">
            <a:spAutoFit/>
          </a:bodyPr>
          <a:lstStyle/>
          <a:p>
            <a:pPr algn="l"/>
            <a:r>
              <a:rPr lang="en-US" altLang="zh-CN" sz="2400" b="1" dirty="0">
                <a:solidFill>
                  <a:schemeClr val="tx1"/>
                </a:solidFill>
                <a:latin typeface="微软雅黑" panose="020B0503020204020204" pitchFamily="34" charset="-122"/>
                <a:ea typeface="微软雅黑" panose="020B0503020204020204" pitchFamily="34" charset="-122"/>
              </a:rPr>
              <a:t>Description:</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Due to Telegram's anonymity and convenience, many underground</a:t>
            </a:r>
            <a:r>
              <a:rPr lang="en-US" altLang="zh-CN" sz="2000" dirty="0">
                <a:latin typeface="微软雅黑" panose="020B0503020204020204" pitchFamily="34" charset="-122"/>
                <a:ea typeface="微软雅黑" panose="020B0503020204020204" pitchFamily="34" charset="-122"/>
                <a:sym typeface="+mn-ea"/>
              </a:rPr>
              <a:t> apps</a:t>
            </a:r>
            <a:r>
              <a:rPr lang="en-US" altLang="zh-CN" sz="2000" dirty="0">
                <a:solidFill>
                  <a:schemeClr val="tx1"/>
                </a:solidFill>
                <a:latin typeface="微软雅黑" panose="020B0503020204020204" pitchFamily="34" charset="-122"/>
                <a:ea typeface="微软雅黑" panose="020B0503020204020204" pitchFamily="34" charset="-122"/>
              </a:rPr>
              <a:t> related to pornography, gambling, and financial fraud take advantage of the platform for distribution. </a:t>
            </a:r>
          </a:p>
          <a:p>
            <a:pPr marL="342900" indent="-342900" algn="l">
              <a:lnSpc>
                <a:spcPct val="150000"/>
              </a:lnSpc>
              <a:buClrTx/>
              <a:buSzTx/>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rPr>
              <a:t>Task:</a:t>
            </a:r>
          </a:p>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Channel Discovery:</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By using channel recommendation websites and bots, you can search for keywords like gambling or pornography to find lists of underground channels and groups.</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Bot website: https://telegramchannels.me/zh/bots</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Group sharing website: https://tgstat.ru/en/tags/geo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79272" y="105410"/>
            <a:ext cx="11064393"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fontAlgn="base">
              <a:spcBef>
                <a:spcPct val="0"/>
              </a:spcBef>
              <a:spcAft>
                <a:spcPct val="0"/>
              </a:spcAft>
              <a:defRPr/>
            </a:pPr>
            <a:r>
              <a:rPr lang="en-US" altLang="zh-CN" sz="3200" b="1" dirty="0">
                <a:solidFill>
                  <a:prstClr val="black"/>
                </a:solidFill>
                <a:cs typeface="+mj-lt"/>
              </a:rPr>
              <a:t>#3: </a:t>
            </a:r>
            <a:r>
              <a:rPr lang="en-US" altLang="zh-CN" sz="3200" b="1" i="0" dirty="0">
                <a:effectLst/>
                <a:cs typeface="+mj-lt"/>
              </a:rPr>
              <a:t>LLM-Optimized Fuzz Testing for Embedded Software</a:t>
            </a:r>
          </a:p>
          <a:p>
            <a:pPr marL="0" marR="0" lvl="0" indent="0" algn="ctr" defTabSz="914400" rtl="0" eaLnBrk="1" fontAlgn="base" latinLnBrk="0" hangingPunct="1">
              <a:lnSpc>
                <a:spcPct val="100000"/>
              </a:lnSpc>
              <a:spcBef>
                <a:spcPct val="0"/>
              </a:spcBef>
              <a:spcAft>
                <a:spcPct val="0"/>
              </a:spcAft>
              <a:buClrTx/>
              <a:buSzTx/>
              <a:buFontTx/>
              <a:buNone/>
              <a:defRPr/>
            </a:pPr>
            <a:endParaRPr lang="en-US" altLang="zh-CN" sz="3200" b="1" dirty="0">
              <a:solidFill>
                <a:prstClr val="black"/>
              </a:solidFill>
              <a:cs typeface="+mj-lt"/>
            </a:endParaRPr>
          </a:p>
        </p:txBody>
      </p:sp>
      <p:sp>
        <p:nvSpPr>
          <p:cNvPr id="19" name="文本框 18"/>
          <p:cNvSpPr txBox="1"/>
          <p:nvPr>
            <p:custDataLst>
              <p:tags r:id="rId1"/>
            </p:custDataLst>
          </p:nvPr>
        </p:nvSpPr>
        <p:spPr>
          <a:xfrm>
            <a:off x="648335" y="799750"/>
            <a:ext cx="11150578" cy="5709285"/>
          </a:xfrm>
          <a:prstGeom prst="rect">
            <a:avLst/>
          </a:prstGeom>
          <a:noFill/>
        </p:spPr>
        <p:txBody>
          <a:bodyPr wrap="square" lIns="0" tIns="0" rIns="0" bIns="0" rtlCol="0">
            <a:spAutoFit/>
          </a:bodyPr>
          <a:lstStyle/>
          <a:p>
            <a:pPr algn="l"/>
            <a:r>
              <a:rPr lang="en-US" altLang="zh-CN" sz="2400" b="1" dirty="0">
                <a:solidFill>
                  <a:schemeClr val="tx1"/>
                </a:solidFill>
                <a:latin typeface="+mj-lt"/>
                <a:ea typeface="微软雅黑" panose="020B0503020204020204" pitchFamily="34" charset="-122"/>
                <a:cs typeface="+mj-lt"/>
              </a:rPr>
              <a:t>Task:</a:t>
            </a:r>
            <a:endParaRPr lang="en-US" altLang="zh-CN" sz="2400" dirty="0">
              <a:solidFill>
                <a:schemeClr val="tx1"/>
              </a:solidFill>
              <a:latin typeface="+mj-lt"/>
              <a:ea typeface="微软雅黑" panose="020B0503020204020204" pitchFamily="34" charset="-122"/>
              <a:cs typeface="+mj-lt"/>
            </a:endParaRPr>
          </a:p>
          <a:p>
            <a:pPr marL="342900" indent="-342900" algn="l" fontAlgn="base">
              <a:spcBef>
                <a:spcPts val="600"/>
              </a:spcBef>
              <a:spcAft>
                <a:spcPts val="300"/>
              </a:spcAft>
              <a:buFont typeface="Wingdings" panose="05000000000000000000" charset="0"/>
              <a:buChar char="Ø"/>
            </a:pPr>
            <a:r>
              <a:rPr lang="en-US" altLang="zh-CN" sz="2000" b="0" i="0" dirty="0">
                <a:effectLst/>
                <a:latin typeface="+mj-lt"/>
                <a:cs typeface="+mj-lt"/>
              </a:rPr>
              <a:t>​</a:t>
            </a:r>
            <a:r>
              <a:rPr lang="en-US" altLang="zh-CN" sz="2000" b="1" i="0" dirty="0">
                <a:effectLst/>
                <a:latin typeface="+mj-lt"/>
                <a:cs typeface="+mj-lt"/>
              </a:rPr>
              <a:t>​ Target Selection​</a:t>
            </a:r>
            <a:r>
              <a:rPr lang="en-US" altLang="zh-CN" sz="2000" b="0" i="0" dirty="0">
                <a:effectLst/>
                <a:latin typeface="+mj-lt"/>
                <a:cs typeface="+mj-lt"/>
              </a:rPr>
              <a:t>​</a:t>
            </a:r>
          </a:p>
          <a:p>
            <a:pPr marL="800100" lvl="1" indent="-342900" algn="l" fontAlgn="base">
              <a:spcBef>
                <a:spcPts val="300"/>
              </a:spcBef>
              <a:spcAft>
                <a:spcPts val="300"/>
              </a:spcAft>
              <a:buFont typeface="Arial" panose="020B0604020202020204" pitchFamily="34" charset="0"/>
              <a:buChar char="•"/>
            </a:pPr>
            <a:r>
              <a:rPr lang="en-US" altLang="zh-CN" sz="2000" b="0" i="0" dirty="0">
                <a:effectLst/>
                <a:latin typeface="+mj-lt"/>
                <a:cs typeface="+mj-lt"/>
              </a:rPr>
              <a:t>Select common embedded components (e.g., awk/dc modules in </a:t>
            </a:r>
            <a:r>
              <a:rPr lang="en-US" altLang="zh-CN" sz="2000" b="0" i="0" dirty="0" err="1">
                <a:effectLst/>
                <a:latin typeface="+mj-lt"/>
                <a:cs typeface="+mj-lt"/>
              </a:rPr>
              <a:t>BusyBox</a:t>
            </a:r>
            <a:r>
              <a:rPr lang="en-US" altLang="zh-CN" sz="2000" b="0" i="0" dirty="0">
                <a:effectLst/>
                <a:latin typeface="+mj-lt"/>
                <a:cs typeface="+mj-lt"/>
              </a:rPr>
              <a:t>) as test subjects</a:t>
            </a:r>
          </a:p>
          <a:p>
            <a:pPr marL="342900" indent="-342900" algn="l" fontAlgn="base">
              <a:spcBef>
                <a:spcPts val="600"/>
              </a:spcBef>
              <a:spcAft>
                <a:spcPts val="300"/>
              </a:spcAft>
              <a:buClrTx/>
              <a:buSzTx/>
              <a:buFont typeface="Wingdings" panose="05000000000000000000" charset="0"/>
              <a:buChar char="Ø"/>
            </a:pPr>
            <a:r>
              <a:rPr lang="en-US" altLang="zh-CN" sz="2000" b="1" i="0" dirty="0">
                <a:effectLst/>
                <a:latin typeface="+mj-lt"/>
                <a:cs typeface="+mj-lt"/>
              </a:rPr>
              <a:t>​​ LLM Seed Generation​​</a:t>
            </a:r>
          </a:p>
          <a:p>
            <a:pPr marL="800100" lvl="1" indent="-342900" algn="l" fontAlgn="base">
              <a:spcBef>
                <a:spcPts val="300"/>
              </a:spcBef>
              <a:spcAft>
                <a:spcPts val="300"/>
              </a:spcAft>
              <a:buClrTx/>
              <a:buSzTx/>
              <a:buFont typeface="Arial" panose="020B0604020202020204" pitchFamily="34" charset="0"/>
              <a:buChar char="•"/>
            </a:pPr>
            <a:r>
              <a:rPr lang="en-US" altLang="zh-CN" sz="2000" b="0" i="0" dirty="0">
                <a:effectLst/>
                <a:latin typeface="+mj-lt"/>
                <a:cs typeface="+mj-lt"/>
              </a:rPr>
              <a:t>Choose appropriate LLMs to generate initial seeds complying with target syntax</a:t>
            </a:r>
          </a:p>
          <a:p>
            <a:pPr marL="800100" lvl="1" indent="-342900" algn="l" fontAlgn="base">
              <a:spcBef>
                <a:spcPts val="300"/>
              </a:spcBef>
              <a:spcAft>
                <a:spcPts val="300"/>
              </a:spcAft>
              <a:buClrTx/>
              <a:buSzTx/>
              <a:buFont typeface="Arial" panose="020B0604020202020204" pitchFamily="34" charset="0"/>
              <a:buChar char="•"/>
            </a:pPr>
            <a:r>
              <a:rPr lang="en-US" altLang="zh-CN" sz="2000" b="0" i="0" dirty="0">
                <a:effectLst/>
                <a:latin typeface="+mj-lt"/>
                <a:cs typeface="+mj-lt"/>
              </a:rPr>
              <a:t>Compare structural validity between random seeds and LLM-generated seeds</a:t>
            </a:r>
          </a:p>
          <a:p>
            <a:pPr marL="342900" indent="-342900" algn="l" fontAlgn="base">
              <a:spcBef>
                <a:spcPts val="600"/>
              </a:spcBef>
              <a:spcAft>
                <a:spcPts val="300"/>
              </a:spcAft>
              <a:buClrTx/>
              <a:buSzTx/>
              <a:buFont typeface="Wingdings" panose="05000000000000000000" charset="0"/>
              <a:buChar char="Ø"/>
            </a:pPr>
            <a:r>
              <a:rPr lang="en-US" altLang="zh-CN" sz="2000" b="1" i="0" dirty="0">
                <a:effectLst/>
                <a:latin typeface="+mj-lt"/>
                <a:cs typeface="+mj-lt"/>
              </a:rPr>
              <a:t>​​ Fuzz Testing Execution​​</a:t>
            </a:r>
          </a:p>
          <a:p>
            <a:pPr marL="800100" lvl="1" indent="-342900" algn="l" fontAlgn="base">
              <a:spcBef>
                <a:spcPts val="300"/>
              </a:spcBef>
              <a:spcAft>
                <a:spcPts val="300"/>
              </a:spcAft>
              <a:buClrTx/>
              <a:buSzTx/>
              <a:buFont typeface="Arial" panose="020B0604020202020204" pitchFamily="34" charset="0"/>
              <a:buChar char="•"/>
            </a:pPr>
            <a:r>
              <a:rPr lang="en-US" altLang="zh-CN" sz="2000" b="0" i="0" dirty="0">
                <a:effectLst/>
                <a:latin typeface="+mj-lt"/>
                <a:cs typeface="+mj-lt"/>
              </a:rPr>
              <a:t>Conduct coverage-guided testing using AFL++ framework</a:t>
            </a:r>
          </a:p>
          <a:p>
            <a:pPr marL="342900" indent="-342900" algn="l" fontAlgn="base">
              <a:spcBef>
                <a:spcPts val="600"/>
              </a:spcBef>
              <a:spcAft>
                <a:spcPts val="300"/>
              </a:spcAft>
              <a:buClrTx/>
              <a:buSzTx/>
              <a:buFont typeface="Wingdings" panose="05000000000000000000" charset="0"/>
              <a:buChar char="Ø"/>
            </a:pPr>
            <a:r>
              <a:rPr lang="en-US" altLang="zh-CN" sz="2000" b="1" i="0" dirty="0">
                <a:effectLst/>
                <a:latin typeface="+mj-lt"/>
                <a:cs typeface="+mj-lt"/>
              </a:rPr>
              <a:t>​​ Result Analysis​​</a:t>
            </a:r>
          </a:p>
          <a:p>
            <a:pPr marL="800100" lvl="1" indent="-342900" algn="l" fontAlgn="base">
              <a:spcBef>
                <a:spcPts val="300"/>
              </a:spcBef>
              <a:spcAft>
                <a:spcPts val="300"/>
              </a:spcAft>
              <a:buClrTx/>
              <a:buSzTx/>
              <a:buFont typeface="Arial" panose="020B0604020202020204" pitchFamily="34" charset="0"/>
              <a:buChar char="•"/>
            </a:pPr>
            <a:r>
              <a:rPr lang="en-US" altLang="zh-CN" sz="2000" b="0" i="0" dirty="0">
                <a:effectLst/>
                <a:latin typeface="+mj-lt"/>
                <a:cs typeface="+mj-lt"/>
              </a:rPr>
              <a:t>Measure code coverage improvement and crash triggering efficiency</a:t>
            </a:r>
          </a:p>
          <a:p>
            <a:pPr marL="800100" lvl="1" indent="-342900" algn="l" fontAlgn="base">
              <a:spcBef>
                <a:spcPts val="300"/>
              </a:spcBef>
              <a:spcAft>
                <a:spcPts val="300"/>
              </a:spcAft>
              <a:buClrTx/>
              <a:buSzTx/>
              <a:buFont typeface="Arial" panose="020B0604020202020204" pitchFamily="34" charset="0"/>
              <a:buChar char="•"/>
            </a:pPr>
            <a:r>
              <a:rPr lang="en-US" altLang="zh-CN" sz="2000" b="0" i="0" dirty="0">
                <a:effectLst/>
                <a:latin typeface="+mj-lt"/>
                <a:cs typeface="+mj-lt"/>
              </a:rPr>
              <a:t>Validate path exploration capability of LLM-generated seeds</a:t>
            </a:r>
            <a:endParaRPr lang="en-US" altLang="zh-CN" sz="2000" dirty="0">
              <a:solidFill>
                <a:schemeClr val="tx1"/>
              </a:solidFill>
              <a:effectLst/>
              <a:latin typeface="+mj-lt"/>
              <a:cs typeface="+mj-lt"/>
            </a:endParaRPr>
          </a:p>
          <a:p>
            <a:pPr algn="l"/>
            <a:r>
              <a:rPr lang="en-US" altLang="zh-CN" sz="2400" b="1" dirty="0">
                <a:solidFill>
                  <a:schemeClr val="tx1"/>
                </a:solidFill>
                <a:latin typeface="+mj-lt"/>
                <a:ea typeface="微软雅黑" panose="020B0503020204020204" pitchFamily="34" charset="-122"/>
                <a:cs typeface="+mj-lt"/>
              </a:rPr>
              <a:t>Reference:</a:t>
            </a:r>
          </a:p>
          <a:p>
            <a:pPr marL="800100" lvl="1" indent="-342900" algn="l" fontAlgn="base">
              <a:spcBef>
                <a:spcPts val="600"/>
              </a:spcBef>
              <a:spcAft>
                <a:spcPts val="300"/>
              </a:spcAft>
              <a:buFont typeface="+mj-lt"/>
              <a:buAutoNum type="arabicPeriod"/>
            </a:pPr>
            <a:r>
              <a:rPr lang="en-US" altLang="zh-CN" sz="1600" b="0" i="0" dirty="0">
                <a:effectLst/>
                <a:latin typeface="+mj-lt"/>
                <a:cs typeface="+mj-lt"/>
              </a:rPr>
              <a:t>Fuzzing </a:t>
            </a:r>
            <a:r>
              <a:rPr lang="en-US" altLang="zh-CN" sz="1600" b="0" i="0" dirty="0" err="1">
                <a:effectLst/>
                <a:latin typeface="+mj-lt"/>
                <a:cs typeface="+mj-lt"/>
              </a:rPr>
              <a:t>BusyBox</a:t>
            </a:r>
            <a:r>
              <a:rPr lang="en-US" altLang="zh-CN" sz="1600" b="0" i="0" dirty="0">
                <a:effectLst/>
                <a:latin typeface="+mj-lt"/>
                <a:cs typeface="+mj-lt"/>
              </a:rPr>
              <a:t>: Leveraging LLM and Crash Reuse for Embedded Bug Unearthing, USENIX Security 2024</a:t>
            </a:r>
          </a:p>
          <a:p>
            <a:pPr marL="800100" lvl="1" indent="-342900" algn="l" fontAlgn="base">
              <a:spcBef>
                <a:spcPts val="300"/>
              </a:spcBef>
              <a:spcAft>
                <a:spcPts val="300"/>
              </a:spcAft>
              <a:buFont typeface="+mj-lt"/>
              <a:buAutoNum type="arabicPeriod"/>
            </a:pPr>
            <a:r>
              <a:rPr lang="en-US" altLang="zh-CN" sz="1600" b="0" i="0" dirty="0" err="1">
                <a:effectLst/>
                <a:latin typeface="+mj-lt"/>
                <a:cs typeface="+mj-lt"/>
              </a:rPr>
              <a:t>CKGFuzzer</a:t>
            </a:r>
            <a:r>
              <a:rPr lang="en-US" altLang="zh-CN" sz="1600" b="0" i="0" dirty="0">
                <a:effectLst/>
                <a:latin typeface="+mj-lt"/>
                <a:cs typeface="+mj-lt"/>
              </a:rPr>
              <a:t>: LLM-Based Fuzz Driver Generation Enhanced By Code Knowledge Graph, https://arxiv.org/abs/2411.11532</a:t>
            </a:r>
          </a:p>
          <a:p>
            <a:pPr marL="800100" lvl="1" indent="-342900" algn="l" fontAlgn="base">
              <a:spcBef>
                <a:spcPts val="300"/>
              </a:spcBef>
              <a:spcAft>
                <a:spcPts val="1200"/>
              </a:spcAft>
              <a:buFont typeface="+mj-lt"/>
              <a:buAutoNum type="arabicPeriod"/>
            </a:pPr>
            <a:r>
              <a:rPr lang="en-US" altLang="zh-CN" sz="1600" b="0" i="0" dirty="0">
                <a:effectLst/>
                <a:latin typeface="+mj-lt"/>
                <a:cs typeface="+mj-lt"/>
              </a:rPr>
              <a:t>AFL++: </a:t>
            </a:r>
            <a:r>
              <a:rPr lang="en-US" altLang="zh-CN" sz="1600" b="0" i="0" dirty="0">
                <a:solidFill>
                  <a:srgbClr val="1171C8"/>
                </a:solidFill>
                <a:effectLst/>
                <a:latin typeface="+mj-lt"/>
                <a:cs typeface="+mj-lt"/>
              </a:rPr>
              <a:t>https://github.com/AFLplusplus/AFLplusplus</a:t>
            </a:r>
            <a:endParaRPr lang="en-US" altLang="zh-CN" sz="1600" b="0" i="0" dirty="0">
              <a:solidFill>
                <a:srgbClr val="1171C8"/>
              </a:solidFill>
              <a:effectLst/>
              <a:latin typeface="+mj-lt"/>
              <a:ea typeface="微软雅黑" panose="020B0503020204020204" pitchFamily="34" charset="-122"/>
              <a:cs typeface="+mj-lt"/>
            </a:endParaRPr>
          </a:p>
        </p:txBody>
      </p:sp>
      <p:sp>
        <p:nvSpPr>
          <p:cNvPr id="3" name="文本框 2"/>
          <p:cNvSpPr txBox="1"/>
          <p:nvPr/>
        </p:nvSpPr>
        <p:spPr>
          <a:xfrm>
            <a:off x="8383270" y="631253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沈彦冰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rPr>
              <a:t>#4: Detecting and Analyzing Auto-Redirect Apps on the App Store</a:t>
            </a:r>
          </a:p>
        </p:txBody>
      </p:sp>
      <p:sp>
        <p:nvSpPr>
          <p:cNvPr id="7" name="文本框 6"/>
          <p:cNvSpPr txBox="1"/>
          <p:nvPr/>
        </p:nvSpPr>
        <p:spPr>
          <a:xfrm>
            <a:off x="388620" y="1162685"/>
            <a:ext cx="11395075" cy="2543810"/>
          </a:xfrm>
          <a:prstGeom prst="rect">
            <a:avLst/>
          </a:prstGeom>
          <a:noFill/>
        </p:spPr>
        <p:txBody>
          <a:bodyPr wrap="square">
            <a:spAutoFit/>
          </a:bodyPr>
          <a:lstStyle/>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There exists a special category of suspicious and potentially illicit iOS apps on Chinese App Store. These apps share several common traits:</a:t>
            </a:r>
          </a:p>
          <a:p>
            <a:pPr marL="355600" indent="-342900">
              <a:lnSpc>
                <a:spcPct val="110000"/>
              </a:lnSpc>
              <a:spcBef>
                <a:spcPts val="1095"/>
              </a:spcBef>
              <a:buClr>
                <a:srgbClr val="C00000"/>
              </a:buClr>
              <a:buSzPct val="79000"/>
              <a:buFont typeface="Wingdings" panose="05000000000000000000"/>
              <a:buChar char=""/>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They are often published under </a:t>
            </a:r>
            <a:r>
              <a:rPr lang="en-US" altLang="zh-CN" sz="2000" b="1" dirty="0">
                <a:latin typeface="Times New Roman" panose="02020603050405020304" charset="0"/>
                <a:ea typeface="宋体" panose="02010600030101010101" pitchFamily="2" charset="-122"/>
                <a:cs typeface="Times New Roman" panose="02020603050405020304" charset="0"/>
              </a:rPr>
              <a:t>suspicious developer names</a:t>
            </a:r>
            <a:r>
              <a:rPr lang="en-US" altLang="zh-CN" sz="2000" dirty="0">
                <a:latin typeface="Times New Roman" panose="02020603050405020304" charset="0"/>
                <a:ea typeface="宋体" panose="02010600030101010101" pitchFamily="2" charset="-122"/>
                <a:cs typeface="Times New Roman" panose="02020603050405020304" charset="0"/>
              </a:rPr>
              <a:t>.</a:t>
            </a:r>
          </a:p>
          <a:p>
            <a:pPr marL="355600" indent="-342900">
              <a:lnSpc>
                <a:spcPct val="110000"/>
              </a:lnSpc>
              <a:spcBef>
                <a:spcPts val="1095"/>
              </a:spcBef>
              <a:buClr>
                <a:srgbClr val="C00000"/>
              </a:buClr>
              <a:buSzPct val="79000"/>
              <a:buFont typeface="Wingdings" panose="05000000000000000000"/>
              <a:buChar char=""/>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Their </a:t>
            </a:r>
            <a:r>
              <a:rPr lang="en-US" altLang="zh-CN" sz="2000" b="1" dirty="0">
                <a:latin typeface="Times New Roman" panose="02020603050405020304" charset="0"/>
                <a:ea typeface="宋体" panose="02010600030101010101" pitchFamily="2" charset="-122"/>
                <a:cs typeface="Times New Roman" panose="02020603050405020304" charset="0"/>
              </a:rPr>
              <a:t>App Store screenshots </a:t>
            </a:r>
            <a:r>
              <a:rPr lang="en-US" altLang="zh-CN" sz="2000" dirty="0">
                <a:latin typeface="Times New Roman" panose="02020603050405020304" charset="0"/>
                <a:ea typeface="宋体" panose="02010600030101010101" pitchFamily="2" charset="-122"/>
                <a:cs typeface="Times New Roman" panose="02020603050405020304" charset="0"/>
              </a:rPr>
              <a:t>contain promotional content, which is often questionable or suggestive.</a:t>
            </a:r>
            <a:r>
              <a:rPr lang="en-US" altLang="zh-CN" sz="2000" b="1" dirty="0">
                <a:latin typeface="Times New Roman" panose="02020603050405020304" charset="0"/>
                <a:ea typeface="宋体" panose="02010600030101010101" pitchFamily="2" charset="-122"/>
                <a:cs typeface="Times New Roman" panose="02020603050405020304" charset="0"/>
              </a:rPr>
              <a:t>	</a:t>
            </a:r>
          </a:p>
          <a:p>
            <a:pPr marL="355600" indent="-342900">
              <a:lnSpc>
                <a:spcPct val="110000"/>
              </a:lnSpc>
              <a:spcBef>
                <a:spcPts val="1095"/>
              </a:spcBef>
              <a:buClr>
                <a:srgbClr val="C00000"/>
              </a:buClr>
              <a:buSzPct val="79000"/>
              <a:buFont typeface="Wingdings" panose="05000000000000000000"/>
              <a:buChar char=""/>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Once installed and launched, they </a:t>
            </a:r>
            <a:r>
              <a:rPr lang="en-US" altLang="zh-CN" sz="2000" b="1" dirty="0">
                <a:latin typeface="Times New Roman" panose="02020603050405020304" charset="0"/>
                <a:ea typeface="宋体" panose="02010600030101010101" pitchFamily="2" charset="-122"/>
                <a:cs typeface="Times New Roman" panose="02020603050405020304" charset="0"/>
              </a:rPr>
              <a:t>automatically redirect users to a specific URL </a:t>
            </a:r>
            <a:r>
              <a:rPr lang="en-US" altLang="zh-CN" sz="2000" dirty="0">
                <a:latin typeface="Times New Roman" panose="02020603050405020304" charset="0"/>
                <a:ea typeface="宋体" panose="02010600030101010101" pitchFamily="2" charset="-122"/>
                <a:cs typeface="Times New Roman" panose="02020603050405020304" charset="0"/>
              </a:rPr>
              <a:t>in Safari, effectively acting as a "jumping pad" to external content.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l="3509" t="34020" r="23077" b="23786"/>
          <a:stretch>
            <a:fillRect/>
          </a:stretch>
        </p:blipFill>
        <p:spPr>
          <a:xfrm>
            <a:off x="123824" y="4042193"/>
            <a:ext cx="5381625" cy="2319728"/>
          </a:xfrm>
          <a:prstGeom prst="rect">
            <a:avLst/>
          </a:prstGeom>
          <a:ln w="3175">
            <a:solidFill>
              <a:schemeClr val="bg1">
                <a:lumMod val="65000"/>
              </a:schemeClr>
            </a:solidFill>
          </a:ln>
        </p:spPr>
      </p:pic>
      <p:pic>
        <p:nvPicPr>
          <p:cNvPr id="4" name="图片 3"/>
          <p:cNvPicPr>
            <a:picLocks noChangeAspect="1"/>
          </p:cNvPicPr>
          <p:nvPr/>
        </p:nvPicPr>
        <p:blipFill>
          <a:blip r:embed="rId4"/>
          <a:srcRect l="3425" r="4782"/>
          <a:stretch>
            <a:fillRect/>
          </a:stretch>
        </p:blipFill>
        <p:spPr>
          <a:xfrm>
            <a:off x="5619749" y="4041558"/>
            <a:ext cx="6381751" cy="2385543"/>
          </a:xfrm>
          <a:prstGeom prst="rect">
            <a:avLst/>
          </a:prstGeom>
          <a:ln>
            <a:solidFill>
              <a:schemeClr val="bg1">
                <a:lumMod val="75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6412" y="1195808"/>
            <a:ext cx="11827042" cy="4551045"/>
          </a:xfrm>
          <a:prstGeom prst="rect">
            <a:avLst/>
          </a:prstGeom>
          <a:noFill/>
        </p:spPr>
        <p:txBody>
          <a:bodyPr wrap="square">
            <a:spAutoFit/>
          </a:bodyPr>
          <a:lstStyle/>
          <a:p>
            <a:pPr marL="12700">
              <a:lnSpc>
                <a:spcPct val="120000"/>
              </a:lnSpc>
              <a:spcBef>
                <a:spcPts val="600"/>
              </a:spcBef>
              <a:buClr>
                <a:srgbClr val="C00000"/>
              </a:buClr>
              <a:buSzPct val="79000"/>
              <a:tabLst>
                <a:tab pos="355600" algn="l"/>
              </a:tabLst>
            </a:pPr>
            <a:r>
              <a:rPr lang="en-US" altLang="zh-CN" sz="2400" b="1" dirty="0">
                <a:latin typeface="Times New Roman" panose="02020603050405020304" charset="0"/>
                <a:ea typeface="宋体" panose="02010600030101010101" pitchFamily="2" charset="-122"/>
                <a:cs typeface="Times New Roman" panose="02020603050405020304" charset="0"/>
              </a:rPr>
              <a:t>Research Goal:</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cs typeface="Times New Roman" panose="02020603050405020304" charset="0"/>
              </a:rPr>
              <a:t>Identify Redirect Apps: </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Use Qimai[https://www.qimai.cn] to find apps that match the above behavior pattern.</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endParaRPr lang="en-US" altLang="zh-CN" sz="2000" dirty="0">
              <a:latin typeface="Times New Roman" panose="02020603050405020304" charset="0"/>
              <a:cs typeface="Times New Roman" panose="02020603050405020304" charset="0"/>
            </a:endParaRP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Collect and Analyze Metadata</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Gather data such as app name, bundle ID, genre, and developer info. </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Analyze to uncover patterns existing in naming, categories, and promotional strategies. </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Identify each app’s surface-level disguise through </a:t>
            </a:r>
            <a:r>
              <a:rPr lang="en-US" altLang="zh-CN" sz="2000" b="1" dirty="0">
                <a:latin typeface="Times New Roman" panose="02020603050405020304" charset="0"/>
                <a:cs typeface="Times New Roman" panose="02020603050405020304" charset="0"/>
              </a:rPr>
              <a:t>description and metadata analysis. </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Infer its potential true functionality by </a:t>
            </a:r>
            <a:r>
              <a:rPr lang="en-US" altLang="zh-CN" sz="2000" b="1" dirty="0">
                <a:latin typeface="Times New Roman" panose="02020603050405020304" charset="0"/>
                <a:cs typeface="Times New Roman" panose="02020603050405020304" charset="0"/>
              </a:rPr>
              <a:t>extracting and analyzing keywords from the developer’s name</a:t>
            </a:r>
            <a:r>
              <a:rPr lang="en-US" altLang="zh-CN" sz="2000" dirty="0">
                <a:latin typeface="Times New Roman" panose="02020603050405020304" charset="0"/>
                <a:cs typeface="Times New Roman" panose="02020603050405020304" charset="0"/>
              </a:rPr>
              <a:t>.</a:t>
            </a:r>
            <a:endParaRPr lang="en-US" altLang="zh-CN" sz="2000" b="1" dirty="0">
              <a:latin typeface="Times New Roman" panose="02020603050405020304" charset="0"/>
              <a:ea typeface="宋体" panose="02010600030101010101" pitchFamily="2" charset="-122"/>
              <a:cs typeface="Times New Roman" panose="02020603050405020304" charset="0"/>
            </a:endParaRPr>
          </a:p>
          <a:p>
            <a:pPr marL="12700">
              <a:lnSpc>
                <a:spcPct val="120000"/>
              </a:lnSpc>
              <a:spcBef>
                <a:spcPts val="600"/>
              </a:spcBef>
              <a:buClr>
                <a:srgbClr val="C00000"/>
              </a:buClr>
              <a:buSzPct val="79000"/>
              <a:tabLst>
                <a:tab pos="355600" algn="l"/>
              </a:tabLst>
            </a:pPr>
            <a:endParaRPr lang="en-US" altLang="zh-CN" sz="2000" dirty="0">
              <a:latin typeface="Times New Roman" panose="02020603050405020304" charset="0"/>
              <a:cs typeface="Times New Roman" panose="02020603050405020304" charset="0"/>
            </a:endParaRPr>
          </a:p>
        </p:txBody>
      </p:sp>
      <p:sp>
        <p:nvSpPr>
          <p:cNvPr id="15" name="文本框 1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sym typeface="+mn-ea"/>
              </a:rPr>
              <a:t>#4: Detecting and Analyzing Auto-Redirect Apps on the App Store</a:t>
            </a:r>
            <a:endParaRPr lang="en-US" altLang="zh-CN" sz="2800" b="1"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6412" y="1195808"/>
            <a:ext cx="11827042" cy="5218430"/>
          </a:xfrm>
          <a:prstGeom prst="rect">
            <a:avLst/>
          </a:prstGeom>
          <a:noFill/>
        </p:spPr>
        <p:txBody>
          <a:bodyPr wrap="square">
            <a:spAutoFit/>
          </a:bodyPr>
          <a:lstStyle/>
          <a:p>
            <a:pPr marL="12700">
              <a:lnSpc>
                <a:spcPct val="120000"/>
              </a:lnSpc>
              <a:spcBef>
                <a:spcPts val="600"/>
              </a:spcBef>
              <a:buClr>
                <a:srgbClr val="C00000"/>
              </a:buClr>
              <a:buSzPct val="79000"/>
              <a:tabLst>
                <a:tab pos="355600" algn="l"/>
              </a:tabLst>
            </a:pPr>
            <a:r>
              <a:rPr lang="en-US" altLang="zh-CN" sz="2400" b="1" dirty="0">
                <a:latin typeface="Times New Roman" panose="02020603050405020304" charset="0"/>
                <a:ea typeface="宋体" panose="02010600030101010101" pitchFamily="2" charset="-122"/>
                <a:cs typeface="Times New Roman" panose="02020603050405020304" charset="0"/>
              </a:rPr>
              <a:t>Research Goal (continued):</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GB" altLang="zh-CN" sz="2000" b="1" dirty="0" err="1">
                <a:latin typeface="Times New Roman" panose="02020603050405020304" charset="0"/>
                <a:cs typeface="Times New Roman" panose="02020603050405020304" charset="0"/>
              </a:rPr>
              <a:t>Behavior</a:t>
            </a:r>
            <a:r>
              <a:rPr lang="en-GB" altLang="zh-CN" sz="2000" b="1" dirty="0">
                <a:latin typeface="Times New Roman" panose="02020603050405020304" charset="0"/>
                <a:cs typeface="Times New Roman" panose="02020603050405020304" charset="0"/>
              </a:rPr>
              <a:t> Analysis via IPA Files</a:t>
            </a:r>
            <a:endParaRPr lang="en-GB" altLang="zh-CN" sz="2000" dirty="0">
              <a:latin typeface="Times New Roman" panose="02020603050405020304" charset="0"/>
              <a:cs typeface="Times New Roman" panose="02020603050405020304" charset="0"/>
            </a:endParaRP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Download IPA files and extract redirect URLs. </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Conduct basic infrastructure analysis (e.g., domains, IP distribution). </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You may automate parts or the entirety of this process using tools such as </a:t>
            </a:r>
            <a:r>
              <a:rPr lang="en-US" altLang="zh-CN" sz="2000" b="1" dirty="0" err="1">
                <a:latin typeface="Times New Roman" panose="02020603050405020304" charset="0"/>
                <a:cs typeface="Times New Roman" panose="02020603050405020304" charset="0"/>
              </a:rPr>
              <a:t>ipatool-py</a:t>
            </a:r>
            <a:r>
              <a:rPr lang="en-US" altLang="zh-CN" sz="2000" dirty="0">
                <a:latin typeface="Times New Roman" panose="02020603050405020304" charset="0"/>
                <a:cs typeface="Times New Roman" panose="02020603050405020304" charset="0"/>
              </a:rPr>
              <a:t>, </a:t>
            </a:r>
            <a:r>
              <a:rPr lang="en-US" altLang="zh-CN" sz="2000" b="1" dirty="0" err="1">
                <a:latin typeface="Times New Roman" panose="02020603050405020304" charset="0"/>
                <a:cs typeface="Times New Roman" panose="02020603050405020304" charset="0"/>
              </a:rPr>
              <a:t>tidevice</a:t>
            </a:r>
            <a:r>
              <a:rPr lang="en-US" altLang="zh-CN" sz="2000" dirty="0">
                <a:latin typeface="Times New Roman" panose="02020603050405020304" charset="0"/>
                <a:cs typeface="Times New Roman" panose="02020603050405020304" charset="0"/>
              </a:rPr>
              <a:t>, and </a:t>
            </a:r>
            <a:r>
              <a:rPr lang="en-US" altLang="zh-CN" sz="2000" b="1" dirty="0">
                <a:latin typeface="Times New Roman" panose="02020603050405020304" charset="0"/>
                <a:cs typeface="Times New Roman" panose="02020603050405020304" charset="0"/>
              </a:rPr>
              <a:t>Appium</a:t>
            </a:r>
            <a:r>
              <a:rPr lang="en-US" altLang="zh-CN" sz="2000" dirty="0">
                <a:latin typeface="Times New Roman" panose="02020603050405020304" charset="0"/>
                <a:cs typeface="Times New Roman" panose="02020603050405020304" charset="0"/>
              </a:rPr>
              <a:t>.</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endParaRPr lang="en-US" altLang="zh-CN" sz="2000" dirty="0">
              <a:latin typeface="Times New Roman" panose="02020603050405020304" charset="0"/>
              <a:cs typeface="Times New Roman" panose="02020603050405020304" charset="0"/>
            </a:endParaRP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cs typeface="Times New Roman" panose="02020603050405020304" charset="0"/>
              </a:rPr>
              <a:t>Monitor App Evolution</a:t>
            </a:r>
          </a:p>
          <a:p>
            <a:pPr marL="812800" lvl="1" indent="-342900">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Track changes over time, including developer name modifications and (re)uploads or takedowns.</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endParaRPr lang="en-US" altLang="zh-CN" sz="1200" dirty="0">
              <a:latin typeface="Times New Roman" panose="02020603050405020304" charset="0"/>
              <a:cs typeface="Times New Roman" panose="02020603050405020304" charset="0"/>
            </a:endParaRPr>
          </a:p>
          <a:p>
            <a:pPr marL="12700">
              <a:lnSpc>
                <a:spcPct val="120000"/>
              </a:lnSpc>
              <a:spcBef>
                <a:spcPts val="600"/>
              </a:spcBef>
              <a:buClr>
                <a:srgbClr val="C00000"/>
              </a:buClr>
              <a:buSzPct val="79000"/>
              <a:tabLst>
                <a:tab pos="355600" algn="l"/>
              </a:tabLst>
            </a:pPr>
            <a:r>
              <a:rPr lang="en-US" altLang="zh-CN" sz="2000" dirty="0">
                <a:latin typeface="Times New Roman" panose="02020603050405020304" charset="0"/>
                <a:cs typeface="Times New Roman" panose="02020603050405020304" charset="0"/>
              </a:rPr>
              <a:t>Through this analysis, you are expected to provide unique insights for the governance of such apps.</a:t>
            </a:r>
          </a:p>
          <a:p>
            <a:pPr marL="12700">
              <a:lnSpc>
                <a:spcPct val="120000"/>
              </a:lnSpc>
              <a:spcBef>
                <a:spcPts val="600"/>
              </a:spcBef>
              <a:buClr>
                <a:srgbClr val="C00000"/>
              </a:buClr>
              <a:buSzPct val="79000"/>
              <a:tabLst>
                <a:tab pos="355600" algn="l"/>
              </a:tabLst>
            </a:pPr>
            <a:endParaRPr lang="en-US" altLang="zh-CN" sz="2000" dirty="0">
              <a:latin typeface="Times New Roman" panose="02020603050405020304" charset="0"/>
              <a:cs typeface="Times New Roman" panose="02020603050405020304" charset="0"/>
            </a:endParaRPr>
          </a:p>
        </p:txBody>
      </p:sp>
      <p:sp>
        <p:nvSpPr>
          <p:cNvPr id="15" name="文本框 1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sym typeface="+mn-ea"/>
              </a:rPr>
              <a:t>#4: Detecting and Analyzing Auto-Redirect Apps on the App Store</a:t>
            </a:r>
            <a:endParaRPr lang="en-US" altLang="zh-CN" sz="2800" b="1" dirty="0">
              <a:solidFill>
                <a:prstClr val="black"/>
              </a:solidFill>
              <a:latin typeface="Calibri" panose="020F0502020204030204"/>
            </a:endParaRPr>
          </a:p>
        </p:txBody>
      </p:sp>
      <p:sp>
        <p:nvSpPr>
          <p:cNvPr id="3" name="文本框 2"/>
          <p:cNvSpPr txBox="1"/>
          <p:nvPr/>
        </p:nvSpPr>
        <p:spPr>
          <a:xfrm>
            <a:off x="8383270" y="633031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林虹妤</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sym typeface="+mn-ea"/>
              </a:rPr>
              <a:t>#5:</a:t>
            </a:r>
            <a:r>
              <a:rPr lang="en-US" altLang="zh-CN" sz="2800" b="1" dirty="0">
                <a:solidFill>
                  <a:prstClr val="black"/>
                </a:solidFill>
                <a:latin typeface="Calibri" panose="020F0502020204030204"/>
              </a:rPr>
              <a:t> Cluster analysis of the Chameleon app family</a:t>
            </a:r>
          </a:p>
        </p:txBody>
      </p:sp>
      <p:sp>
        <p:nvSpPr>
          <p:cNvPr id="6" name="文本框 5"/>
          <p:cNvSpPr txBox="1"/>
          <p:nvPr/>
        </p:nvSpPr>
        <p:spPr>
          <a:xfrm>
            <a:off x="325465" y="1473938"/>
            <a:ext cx="6441095" cy="4386580"/>
          </a:xfrm>
          <a:prstGeom prst="rect">
            <a:avLst/>
          </a:prstGeom>
          <a:noFill/>
        </p:spPr>
        <p:txBody>
          <a:bodyPr wrap="square">
            <a:spAutoFit/>
          </a:bodyPr>
          <a:lstStyle/>
          <a:p>
            <a:pPr marL="355600" indent="-342900">
              <a:lnSpc>
                <a:spcPct val="150000"/>
              </a:lnSpc>
              <a:spcBef>
                <a:spcPts val="1095"/>
              </a:spcBef>
              <a:buClr>
                <a:srgbClr val="C00000"/>
              </a:buClr>
              <a:buSzPct val="79000"/>
              <a:buFont typeface="Wingdings" panose="05000000000000000000"/>
              <a:buChar char=""/>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Chameleon Apps</a:t>
            </a:r>
            <a:r>
              <a:rPr lang="en-US" altLang="zh-CN" sz="2000" dirty="0">
                <a:latin typeface="Times New Roman" panose="02020603050405020304" charset="0"/>
                <a:ea typeface="宋体" panose="02010600030101010101" pitchFamily="2" charset="-122"/>
                <a:cs typeface="Times New Roman" panose="02020603050405020304" charset="0"/>
              </a:rPr>
              <a:t>: using a method of disguising malicious or illegal apps as benign apps to evade censorship (It looks like the App is wearing a vest), and activating hidden UI or interfaces through specific triggering events.</a:t>
            </a:r>
          </a:p>
          <a:p>
            <a:pPr marL="355600" indent="-342900">
              <a:lnSpc>
                <a:spcPct val="150000"/>
              </a:lnSpc>
              <a:spcBef>
                <a:spcPts val="1095"/>
              </a:spcBef>
              <a:buClr>
                <a:srgbClr val="C00000"/>
              </a:buClr>
              <a:buSzPct val="79000"/>
              <a:buFont typeface="Wingdings" panose="05000000000000000000"/>
              <a:buChar char=""/>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Chameleon apps often </a:t>
            </a:r>
            <a:r>
              <a:rPr lang="en-US" altLang="zh-CN" sz="2000" b="1" i="1" dirty="0">
                <a:latin typeface="Times New Roman" panose="02020603050405020304" charset="0"/>
                <a:ea typeface="宋体" panose="02010600030101010101" pitchFamily="2" charset="-122"/>
                <a:cs typeface="Times New Roman" panose="02020603050405020304" charset="0"/>
              </a:rPr>
              <a:t>share core functionality but differ in appearance</a:t>
            </a:r>
            <a:r>
              <a:rPr lang="en-US" altLang="zh-CN" sz="2000" dirty="0">
                <a:latin typeface="Times New Roman" panose="02020603050405020304" charset="0"/>
                <a:ea typeface="宋体" panose="02010600030101010101" pitchFamily="2" charset="-122"/>
                <a:cs typeface="Times New Roman" panose="02020603050405020304" charset="0"/>
              </a:rPr>
              <a:t>. This raises the question: do they exhibit higher </a:t>
            </a:r>
            <a:r>
              <a:rPr lang="en-US" altLang="zh-CN" sz="2000" b="1" dirty="0">
                <a:latin typeface="Times New Roman" panose="02020603050405020304" charset="0"/>
                <a:ea typeface="宋体" panose="02010600030101010101" pitchFamily="2" charset="-122"/>
                <a:cs typeface="Times New Roman" panose="02020603050405020304" charset="0"/>
              </a:rPr>
              <a:t>code similarity</a:t>
            </a:r>
            <a:r>
              <a:rPr lang="en-US" altLang="zh-CN" sz="2000" dirty="0">
                <a:latin typeface="Times New Roman" panose="02020603050405020304" charset="0"/>
                <a:ea typeface="宋体" panose="02010600030101010101" pitchFamily="2" charset="-122"/>
                <a:cs typeface="Times New Roman" panose="02020603050405020304" charset="0"/>
              </a:rPr>
              <a:t>, and can such similarity help </a:t>
            </a:r>
            <a:r>
              <a:rPr lang="en-US" altLang="zh-CN" sz="2000" b="1" dirty="0">
                <a:latin typeface="Times New Roman" panose="02020603050405020304" charset="0"/>
                <a:ea typeface="宋体" panose="02010600030101010101" pitchFamily="2" charset="-122"/>
                <a:cs typeface="Times New Roman" panose="02020603050405020304" charset="0"/>
              </a:rPr>
              <a:t>uncover unknown Chameleon apps</a:t>
            </a:r>
            <a:r>
              <a:rPr lang="en-US" altLang="zh-CN" sz="2000" dirty="0">
                <a:latin typeface="Times New Roman" panose="02020603050405020304" charset="0"/>
                <a:ea typeface="宋体" panose="02010600030101010101" pitchFamily="2" charset="-122"/>
                <a:cs typeface="Times New Roman" panose="02020603050405020304" charset="0"/>
              </a:rPr>
              <a:t>?</a:t>
            </a:r>
          </a:p>
        </p:txBody>
      </p:sp>
      <p:pic>
        <p:nvPicPr>
          <p:cNvPr id="7" name="图片 6"/>
          <p:cNvPicPr>
            <a:picLocks noChangeAspect="1"/>
          </p:cNvPicPr>
          <p:nvPr/>
        </p:nvPicPr>
        <p:blipFill>
          <a:blip r:embed="rId2"/>
          <a:stretch>
            <a:fillRect/>
          </a:stretch>
        </p:blipFill>
        <p:spPr>
          <a:xfrm>
            <a:off x="7152812" y="1419225"/>
            <a:ext cx="2266950" cy="4477385"/>
          </a:xfrm>
          <a:prstGeom prst="rect">
            <a:avLst/>
          </a:prstGeom>
        </p:spPr>
      </p:pic>
      <p:pic>
        <p:nvPicPr>
          <p:cNvPr id="8" name="图片 7"/>
          <p:cNvPicPr>
            <a:picLocks noChangeAspect="1"/>
          </p:cNvPicPr>
          <p:nvPr/>
        </p:nvPicPr>
        <p:blipFill>
          <a:blip r:embed="rId3"/>
          <a:stretch>
            <a:fillRect/>
          </a:stretch>
        </p:blipFill>
        <p:spPr>
          <a:xfrm>
            <a:off x="9643675" y="1419225"/>
            <a:ext cx="2073910" cy="4476750"/>
          </a:xfrm>
          <a:prstGeom prst="rect">
            <a:avLst/>
          </a:prstGeom>
        </p:spPr>
      </p:pic>
      <p:sp>
        <p:nvSpPr>
          <p:cNvPr id="9" name="文本框 8"/>
          <p:cNvSpPr txBox="1"/>
          <p:nvPr/>
        </p:nvSpPr>
        <p:spPr>
          <a:xfrm>
            <a:off x="7774381" y="6010183"/>
            <a:ext cx="1114792" cy="246221"/>
          </a:xfrm>
          <a:prstGeom prst="rect">
            <a:avLst/>
          </a:prstGeom>
          <a:noFill/>
        </p:spPr>
        <p:txBody>
          <a:bodyPr wrap="none" lIns="0" tIns="0" rIns="0" bIns="0" rtlCol="0">
            <a:spAutoFit/>
          </a:bodyPr>
          <a:lstStyle/>
          <a:p>
            <a:r>
              <a:rPr lang="en-US" altLang="zh-CN" sz="1600" b="1" dirty="0">
                <a:solidFill>
                  <a:schemeClr val="accent6"/>
                </a:solidFill>
                <a:latin typeface="微软雅黑" panose="020B0503020204020204" pitchFamily="34" charset="-122"/>
                <a:ea typeface="微软雅黑" panose="020B0503020204020204" pitchFamily="34" charset="-122"/>
              </a:rPr>
              <a:t>Original UI</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478894" y="6010183"/>
            <a:ext cx="2387641" cy="246221"/>
          </a:xfrm>
          <a:prstGeom prst="rect">
            <a:avLst/>
          </a:prstGeom>
          <a:noFill/>
        </p:spPr>
        <p:txBody>
          <a:bodyPr wrap="none" lIns="0" tIns="0" rIns="0" bIns="0" rtlCol="0">
            <a:spAutoFit/>
          </a:bodyPr>
          <a:lstStyle/>
          <a:p>
            <a:r>
              <a:rPr lang="en-US" altLang="zh-CN" sz="1600" b="1" dirty="0">
                <a:solidFill>
                  <a:schemeClr val="accent6"/>
                </a:solidFill>
                <a:latin typeface="微软雅黑" panose="020B0503020204020204" pitchFamily="34" charset="-122"/>
                <a:ea typeface="微软雅黑" panose="020B0503020204020204" pitchFamily="34" charset="-122"/>
              </a:rPr>
              <a:t>Real UI after triggering</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6412" y="1195808"/>
            <a:ext cx="11827042" cy="5058410"/>
          </a:xfrm>
          <a:prstGeom prst="rect">
            <a:avLst/>
          </a:prstGeom>
          <a:noFill/>
        </p:spPr>
        <p:txBody>
          <a:bodyPr wrap="square">
            <a:spAutoFit/>
          </a:bodyPr>
          <a:lstStyle/>
          <a:p>
            <a:pPr marL="12700">
              <a:lnSpc>
                <a:spcPct val="120000"/>
              </a:lnSpc>
              <a:spcBef>
                <a:spcPts val="600"/>
              </a:spcBef>
              <a:buClr>
                <a:srgbClr val="C00000"/>
              </a:buClr>
              <a:buSzPct val="79000"/>
              <a:tabLst>
                <a:tab pos="355600" algn="l"/>
              </a:tabLst>
            </a:pPr>
            <a:r>
              <a:rPr lang="en-US" altLang="zh-CN" sz="2400" b="1" dirty="0">
                <a:latin typeface="Times New Roman" panose="02020603050405020304" charset="0"/>
                <a:ea typeface="宋体" panose="02010600030101010101" pitchFamily="2" charset="-122"/>
                <a:cs typeface="Times New Roman" panose="02020603050405020304" charset="0"/>
              </a:rPr>
              <a:t>Research Goal:</a:t>
            </a:r>
          </a:p>
          <a:p>
            <a:pPr marL="12700">
              <a:lnSpc>
                <a:spcPct val="120000"/>
              </a:lnSpc>
              <a:spcBef>
                <a:spcPts val="600"/>
              </a:spcBef>
              <a:buClr>
                <a:srgbClr val="C00000"/>
              </a:buClr>
              <a:buSzPct val="79000"/>
              <a:tabLst>
                <a:tab pos="355600" algn="l"/>
              </a:tabLst>
            </a:pPr>
            <a:r>
              <a:rPr lang="en-US" altLang="zh-CN" sz="2000" dirty="0">
                <a:latin typeface="Times New Roman" panose="02020603050405020304" charset="0"/>
                <a:cs typeface="Times New Roman" panose="02020603050405020304" charset="0"/>
              </a:rPr>
              <a:t>You will be provided with unpacked IPA files from three categories: </a:t>
            </a:r>
            <a:r>
              <a:rPr lang="en-US" altLang="zh-CN" sz="2000" b="1" i="1" dirty="0">
                <a:latin typeface="Times New Roman" panose="02020603050405020304" charset="0"/>
                <a:cs typeface="Times New Roman" panose="02020603050405020304" charset="0"/>
              </a:rPr>
              <a:t>known Chameleon apps</a:t>
            </a:r>
            <a:r>
              <a:rPr lang="en-US" altLang="zh-CN" sz="2000" dirty="0">
                <a:latin typeface="Times New Roman" panose="02020603050405020304" charset="0"/>
                <a:cs typeface="Times New Roman" panose="02020603050405020304" charset="0"/>
              </a:rPr>
              <a:t>, </a:t>
            </a:r>
            <a:r>
              <a:rPr lang="en-US" altLang="zh-CN" sz="2000" b="1" i="1" dirty="0">
                <a:latin typeface="Times New Roman" panose="02020603050405020304" charset="0"/>
                <a:cs typeface="Times New Roman" panose="02020603050405020304" charset="0"/>
              </a:rPr>
              <a:t>benign apps</a:t>
            </a:r>
            <a:r>
              <a:rPr lang="en-US" altLang="zh-CN" sz="2000" dirty="0">
                <a:latin typeface="Times New Roman" panose="02020603050405020304" charset="0"/>
                <a:cs typeface="Times New Roman" panose="02020603050405020304" charset="0"/>
              </a:rPr>
              <a:t>, and a set of </a:t>
            </a:r>
            <a:r>
              <a:rPr lang="en-US" altLang="zh-CN" sz="2000" b="1" i="1" dirty="0">
                <a:latin typeface="Times New Roman" panose="02020603050405020304" charset="0"/>
                <a:cs typeface="Times New Roman" panose="02020603050405020304" charset="0"/>
              </a:rPr>
              <a:t>unknown apps</a:t>
            </a:r>
            <a:r>
              <a:rPr lang="en-US" altLang="zh-CN" sz="2000" dirty="0">
                <a:latin typeface="Times New Roman" panose="02020603050405020304" charset="0"/>
                <a:cs typeface="Times New Roman" panose="02020603050405020304" charset="0"/>
              </a:rPr>
              <a:t> (some of which may be Chameleon apps).</a:t>
            </a:r>
          </a:p>
          <a:p>
            <a:pPr marL="12700">
              <a:lnSpc>
                <a:spcPct val="120000"/>
              </a:lnSpc>
              <a:spcBef>
                <a:spcPts val="600"/>
              </a:spcBef>
              <a:buClr>
                <a:srgbClr val="C00000"/>
              </a:buClr>
              <a:buSzPct val="79000"/>
              <a:tabLst>
                <a:tab pos="355600" algn="l"/>
              </a:tabLst>
            </a:pPr>
            <a:r>
              <a:rPr lang="en-US" altLang="zh-CN" sz="2000" dirty="0">
                <a:latin typeface="Times New Roman" panose="02020603050405020304" charset="0"/>
                <a:cs typeface="Times New Roman" panose="02020603050405020304" charset="0"/>
              </a:rPr>
              <a:t>You are expected to:</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dirty="0">
                <a:latin typeface="Times New Roman" panose="02020603050405020304" charset="0"/>
                <a:cs typeface="Times New Roman" panose="02020603050405020304" charset="0"/>
              </a:rPr>
              <a:t>Investigate </a:t>
            </a:r>
            <a:r>
              <a:rPr lang="en-US" altLang="zh-CN" sz="2000" b="1" dirty="0">
                <a:latin typeface="Times New Roman" panose="02020603050405020304" charset="0"/>
                <a:cs typeface="Times New Roman" panose="02020603050405020304" charset="0"/>
              </a:rPr>
              <a:t>potential methods for binary similarity analysis</a:t>
            </a:r>
            <a:r>
              <a:rPr lang="en-US" altLang="zh-CN" sz="2000" dirty="0">
                <a:latin typeface="Times New Roman" panose="02020603050405020304" charset="0"/>
                <a:cs typeface="Times New Roman" panose="02020603050405020304" charset="0"/>
              </a:rPr>
              <a:t> (e.g., </a:t>
            </a:r>
            <a:r>
              <a:rPr lang="en-US" altLang="zh-CN" sz="2000" dirty="0" err="1">
                <a:latin typeface="Times New Roman" panose="02020603050405020304" charset="0"/>
                <a:cs typeface="Times New Roman" panose="02020603050405020304" charset="0"/>
              </a:rPr>
              <a:t>BinDiff</a:t>
            </a:r>
            <a:r>
              <a:rPr lang="en-US" altLang="zh-CN" sz="2000" dirty="0">
                <a:latin typeface="Times New Roman" panose="02020603050405020304" charset="0"/>
                <a:cs typeface="Times New Roman" panose="02020603050405020304" charset="0"/>
              </a:rPr>
              <a:t>), and summarize their features and trade-offs.</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dirty="0">
                <a:latin typeface="Times New Roman" panose="02020603050405020304" charset="0"/>
                <a:cs typeface="Times New Roman" panose="02020603050405020304" charset="0"/>
              </a:rPr>
              <a:t>Perform </a:t>
            </a:r>
            <a:r>
              <a:rPr lang="en-US" altLang="zh-CN" sz="2000" b="1" dirty="0">
                <a:latin typeface="Times New Roman" panose="02020603050405020304" charset="0"/>
                <a:cs typeface="Times New Roman" panose="02020603050405020304" charset="0"/>
              </a:rPr>
              <a:t>static analysis</a:t>
            </a:r>
            <a:r>
              <a:rPr lang="en-US" altLang="zh-CN" sz="2000" dirty="0">
                <a:latin typeface="Times New Roman" panose="02020603050405020304" charset="0"/>
                <a:cs typeface="Times New Roman" panose="02020603050405020304" charset="0"/>
              </a:rPr>
              <a:t> on the IPA files to generate pairwise similarity scores.</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dirty="0">
                <a:latin typeface="Times New Roman" panose="02020603050405020304" charset="0"/>
                <a:cs typeface="Times New Roman" panose="02020603050405020304" charset="0"/>
              </a:rPr>
              <a:t>Conduct </a:t>
            </a:r>
            <a:r>
              <a:rPr lang="en-US" altLang="zh-CN" sz="2000" b="1" dirty="0">
                <a:latin typeface="Times New Roman" panose="02020603050405020304" charset="0"/>
                <a:cs typeface="Times New Roman" panose="02020603050405020304" charset="0"/>
              </a:rPr>
              <a:t>statistical analysis </a:t>
            </a:r>
            <a:r>
              <a:rPr lang="en-US" altLang="zh-CN" sz="2000" dirty="0">
                <a:latin typeface="Times New Roman" panose="02020603050405020304" charset="0"/>
                <a:cs typeface="Times New Roman" panose="02020603050405020304" charset="0"/>
              </a:rPr>
              <a:t>on the similarity scores, and explore techniques such as clustering or dimensionality reduction visualization (e.g., feature matrix of similarity scores between unknown apps and all known Chameleon + benign apps).</a:t>
            </a:r>
          </a:p>
          <a:p>
            <a:pPr marL="355600" indent="-342900">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dirty="0">
                <a:latin typeface="Times New Roman" panose="02020603050405020304" charset="0"/>
                <a:cs typeface="Times New Roman" panose="02020603050405020304" charset="0"/>
              </a:rPr>
              <a:t>Identify typical Chameleon app "families", </a:t>
            </a:r>
            <a:r>
              <a:rPr lang="en-US" altLang="zh-CN" sz="2000" b="1" dirty="0">
                <a:latin typeface="Times New Roman" panose="02020603050405020304" charset="0"/>
                <a:cs typeface="Times New Roman" panose="02020603050405020304" charset="0"/>
              </a:rPr>
              <a:t>analyze the effectiveness of binary similarity in detecting Chameleon apps, and evaluate its limitations</a:t>
            </a:r>
            <a:r>
              <a:rPr lang="en-US" altLang="zh-CN" sz="2000" dirty="0">
                <a:latin typeface="Times New Roman" panose="02020603050405020304" charset="0"/>
                <a:cs typeface="Times New Roman" panose="02020603050405020304" charset="0"/>
              </a:rPr>
              <a:t>.</a:t>
            </a:r>
          </a:p>
        </p:txBody>
      </p:sp>
      <p:sp>
        <p:nvSpPr>
          <p:cNvPr id="15" name="文本框 1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sym typeface="+mn-ea"/>
              </a:rPr>
              <a:t>#5:</a:t>
            </a:r>
            <a:r>
              <a:rPr lang="en-US" altLang="zh-CN" sz="2800" b="1" dirty="0">
                <a:solidFill>
                  <a:prstClr val="black"/>
                </a:solidFill>
                <a:latin typeface="Calibri" panose="020F0502020204030204"/>
              </a:rPr>
              <a:t> Cluster analysis of the Chameleon app family</a:t>
            </a:r>
          </a:p>
        </p:txBody>
      </p:sp>
      <p:sp>
        <p:nvSpPr>
          <p:cNvPr id="3" name="文本框 2"/>
          <p:cNvSpPr txBox="1"/>
          <p:nvPr/>
        </p:nvSpPr>
        <p:spPr>
          <a:xfrm>
            <a:off x="8383270" y="633031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林虹妤</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rPr>
              <a:t>#6: LLMs Privacy Leakage</a:t>
            </a:r>
          </a:p>
        </p:txBody>
      </p:sp>
      <p:sp>
        <p:nvSpPr>
          <p:cNvPr id="7" name="文本框 6"/>
          <p:cNvSpPr txBox="1"/>
          <p:nvPr/>
        </p:nvSpPr>
        <p:spPr>
          <a:xfrm>
            <a:off x="388620" y="1162685"/>
            <a:ext cx="11395075" cy="3559810"/>
          </a:xfrm>
          <a:prstGeom prst="rect">
            <a:avLst/>
          </a:prstGeom>
          <a:noFill/>
        </p:spPr>
        <p:txBody>
          <a:bodyPr wrap="square">
            <a:spAutoFit/>
          </a:bodyPr>
          <a:lstStyle/>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Large language models (LLMs), such as GPT-4, have revolutionized natural language processing with their ability to generate human-like text. However, this remarkable capability comes with significant privacy concerns. </a:t>
            </a:r>
          </a:p>
          <a:p>
            <a:pPr marL="12700">
              <a:lnSpc>
                <a:spcPct val="110000"/>
              </a:lnSpc>
              <a:spcBef>
                <a:spcPts val="1095"/>
              </a:spcBef>
              <a:buClr>
                <a:srgbClr val="C00000"/>
              </a:buClr>
              <a:buSzPct val="79000"/>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Privacy leakage</a:t>
            </a:r>
            <a:r>
              <a:rPr lang="en-US" altLang="zh-CN" sz="2000" dirty="0">
                <a:latin typeface="Times New Roman" panose="02020603050405020304" charset="0"/>
                <a:ea typeface="宋体" panose="02010600030101010101" pitchFamily="2" charset="-122"/>
                <a:cs typeface="Times New Roman" panose="02020603050405020304" charset="0"/>
              </a:rPr>
              <a:t> in LLMs refers to the unintended release of sensitive information that the model may have encountered during its training phase. </a:t>
            </a:r>
          </a:p>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This issue arises because</a:t>
            </a:r>
            <a:r>
              <a:rPr lang="en-US" altLang="zh-CN" sz="2000" b="1" dirty="0">
                <a:latin typeface="Times New Roman" panose="02020603050405020304" charset="0"/>
                <a:ea typeface="宋体" panose="02010600030101010101" pitchFamily="2" charset="-122"/>
                <a:cs typeface="Times New Roman" panose="02020603050405020304" charset="0"/>
              </a:rPr>
              <a:t> LLMs are trained on vast datasets</a:t>
            </a:r>
            <a:r>
              <a:rPr lang="en-US" altLang="zh-CN" sz="2000" dirty="0">
                <a:latin typeface="Times New Roman" panose="02020603050405020304" charset="0"/>
                <a:ea typeface="宋体" panose="02010600030101010101" pitchFamily="2" charset="-122"/>
                <a:cs typeface="Times New Roman" panose="02020603050405020304" charset="0"/>
              </a:rPr>
              <a:t>, which often include personal data, confidential business information, and other sensitive content. When these models are queried, they might </a:t>
            </a:r>
            <a:r>
              <a:rPr lang="en-US" altLang="zh-CN" sz="2000" b="1" dirty="0">
                <a:latin typeface="Times New Roman" panose="02020603050405020304" charset="0"/>
                <a:ea typeface="宋体" panose="02010600030101010101" pitchFamily="2" charset="-122"/>
                <a:cs typeface="Times New Roman" panose="02020603050405020304" charset="0"/>
              </a:rPr>
              <a:t>inadvertently reproduce this information</a:t>
            </a:r>
            <a:r>
              <a:rPr lang="en-US" altLang="zh-CN" sz="2000" dirty="0">
                <a:latin typeface="Times New Roman" panose="02020603050405020304" charset="0"/>
                <a:ea typeface="宋体" panose="02010600030101010101" pitchFamily="2" charset="-122"/>
                <a:cs typeface="Times New Roman" panose="02020603050405020304" charset="0"/>
              </a:rPr>
              <a:t>, leading to privacy breaches.</a:t>
            </a:r>
          </a:p>
          <a:p>
            <a:pPr marL="355600" indent="-342900">
              <a:lnSpc>
                <a:spcPct val="110000"/>
              </a:lnSpc>
              <a:spcBef>
                <a:spcPts val="1095"/>
              </a:spcBef>
              <a:buClr>
                <a:srgbClr val="C00000"/>
              </a:buClr>
              <a:buSzPct val="79000"/>
              <a:buFont typeface="Wingdings" panose="05000000000000000000"/>
              <a:buChar char=""/>
              <a:tabLst>
                <a:tab pos="355600" algn="l"/>
              </a:tabLst>
            </a:pPr>
            <a:endParaRPr lang="en-US" altLang="zh-CN" sz="2000" dirty="0">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sym typeface="+mn-ea"/>
              </a:rPr>
              <a:t>#6: LLMs Privacy Leakage</a:t>
            </a:r>
            <a:endParaRPr lang="en-US" altLang="zh-CN" sz="2800" b="1" dirty="0">
              <a:solidFill>
                <a:prstClr val="black"/>
              </a:solidFill>
              <a:latin typeface="Calibri" panose="020F0502020204030204"/>
            </a:endParaRPr>
          </a:p>
        </p:txBody>
      </p:sp>
      <p:sp>
        <p:nvSpPr>
          <p:cNvPr id="7" name="文本框 6"/>
          <p:cNvSpPr txBox="1"/>
          <p:nvPr/>
        </p:nvSpPr>
        <p:spPr>
          <a:xfrm>
            <a:off x="388620" y="1162685"/>
            <a:ext cx="11395075" cy="4846320"/>
          </a:xfrm>
          <a:prstGeom prst="rect">
            <a:avLst/>
          </a:prstGeom>
          <a:noFill/>
        </p:spPr>
        <p:txBody>
          <a:bodyPr wrap="square">
            <a:spAutoFit/>
          </a:bodyPr>
          <a:lstStyle/>
          <a:p>
            <a:pPr marL="355600" indent="-342900" algn="l">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Task:</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Study the definition of privacy leakage, and the training dataset for LLMs</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List privacy leakage techniques for each category of restrictions</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Research and review the current status of privacy leaks in different large language models and techniques for obtaining personal privacy</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Try to attack a LLM to get some private information.</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endParaRPr lang="en-US" altLang="zh-CN" sz="2000" dirty="0">
              <a:latin typeface="Times New Roman" panose="02020603050405020304" charset="0"/>
              <a:cs typeface="Times New Roman" panose="02020603050405020304" charset="0"/>
            </a:endParaRPr>
          </a:p>
          <a:p>
            <a:pPr marL="355600" lvl="1" indent="-342900" algn="l">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Reference:</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https://www.computer.org/csdl/proceedings-article/sp/2023/933600a346/1OXH3fH5lIs</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https://www.jiqizhixin.com/articles/2023-11-30-9</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https://github.com/ydyjya/Awesome-LLM-Safety/blob/main/subtopic/Privacy.md</a:t>
            </a:r>
          </a:p>
        </p:txBody>
      </p:sp>
      <p:sp>
        <p:nvSpPr>
          <p:cNvPr id="3" name="文本框 2"/>
          <p:cNvSpPr txBox="1"/>
          <p:nvPr/>
        </p:nvSpPr>
        <p:spPr>
          <a:xfrm>
            <a:off x="8383270" y="633031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程帅</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rPr>
              <a:t>#7: App Eavesdropping</a:t>
            </a:r>
          </a:p>
        </p:txBody>
      </p:sp>
      <p:sp>
        <p:nvSpPr>
          <p:cNvPr id="7" name="文本框 6"/>
          <p:cNvSpPr txBox="1"/>
          <p:nvPr/>
        </p:nvSpPr>
        <p:spPr>
          <a:xfrm>
            <a:off x="388620" y="1162685"/>
            <a:ext cx="11395075" cy="4377055"/>
          </a:xfrm>
          <a:prstGeom prst="rect">
            <a:avLst/>
          </a:prstGeom>
          <a:noFill/>
        </p:spPr>
        <p:txBody>
          <a:bodyPr wrap="square">
            <a:spAutoFit/>
          </a:bodyPr>
          <a:lstStyle/>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In recent years, with the widespread adoption of smartphones and rapid advancements in voice interaction technologies, an increasing number of mobile applications (apps) have obtained microphone access permissions, enabling them to capture ambient sound without the user’s awareness. </a:t>
            </a:r>
          </a:p>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This behavior, often referred to as "</a:t>
            </a:r>
            <a:r>
              <a:rPr lang="en-US" altLang="zh-CN" sz="2000" b="1" dirty="0">
                <a:latin typeface="Times New Roman" panose="02020603050405020304" charset="0"/>
                <a:ea typeface="宋体" panose="02010600030101010101" pitchFamily="2" charset="-122"/>
                <a:cs typeface="Times New Roman" panose="02020603050405020304" charset="0"/>
              </a:rPr>
              <a:t>app eavesdropping,</a:t>
            </a:r>
            <a:r>
              <a:rPr lang="en-US" altLang="zh-CN" sz="2000" dirty="0">
                <a:latin typeface="Times New Roman" panose="02020603050405020304" charset="0"/>
                <a:ea typeface="宋体" panose="02010600030101010101" pitchFamily="2" charset="-122"/>
                <a:cs typeface="Times New Roman" panose="02020603050405020304" charset="0"/>
              </a:rPr>
              <a:t>" typically involves the app activating the microphone—either continuously or intermittently—through background processes or permission misuse, without explicitly informing the user. </a:t>
            </a:r>
          </a:p>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Many users have reported instances where, after casually discussing a product with friends, they soon received targeted advertisements for the same product on other apps. </a:t>
            </a:r>
          </a:p>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App eavesdropping not only infringes on users’ privacy rights but also poses several potential risks, such as information leakage, digital discrimination, and unfair competition. </a:t>
            </a:r>
          </a:p>
          <a:p>
            <a:pPr marL="12700">
              <a:lnSpc>
                <a:spcPct val="110000"/>
              </a:lnSpc>
              <a:spcBef>
                <a:spcPts val="1095"/>
              </a:spcBef>
              <a:buClr>
                <a:srgbClr val="C00000"/>
              </a:buClr>
              <a:buSzPct val="79000"/>
              <a:tabLst>
                <a:tab pos="355600" algn="l"/>
              </a:tabLst>
            </a:pPr>
            <a:r>
              <a:rPr lang="en-US" altLang="zh-CN" sz="2000" dirty="0">
                <a:latin typeface="Times New Roman" panose="02020603050405020304" charset="0"/>
                <a:ea typeface="宋体" panose="02010600030101010101" pitchFamily="2" charset="-122"/>
                <a:cs typeface="Times New Roman" panose="02020603050405020304" charset="0"/>
              </a:rPr>
              <a:t>As such, it urgently calls for joint governance across technological, legal, and policy domains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739" y="459542"/>
            <a:ext cx="12207739" cy="52197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800" b="1" dirty="0">
                <a:solidFill>
                  <a:prstClr val="black"/>
                </a:solidFill>
                <a:latin typeface="Calibri" panose="020F0502020204030204"/>
                <a:sym typeface="+mn-ea"/>
              </a:rPr>
              <a:t>#7: App Eavesdropping</a:t>
            </a:r>
            <a:endParaRPr lang="en-US" altLang="zh-CN" sz="2800" b="1" dirty="0">
              <a:solidFill>
                <a:prstClr val="black"/>
              </a:solidFill>
              <a:latin typeface="Calibri" panose="020F0502020204030204"/>
            </a:endParaRPr>
          </a:p>
        </p:txBody>
      </p:sp>
      <p:sp>
        <p:nvSpPr>
          <p:cNvPr id="7" name="文本框 6"/>
          <p:cNvSpPr txBox="1"/>
          <p:nvPr/>
        </p:nvSpPr>
        <p:spPr>
          <a:xfrm>
            <a:off x="388620" y="1162685"/>
            <a:ext cx="11395075" cy="5139055"/>
          </a:xfrm>
          <a:prstGeom prst="rect">
            <a:avLst/>
          </a:prstGeom>
          <a:noFill/>
        </p:spPr>
        <p:txBody>
          <a:bodyPr wrap="square">
            <a:spAutoFit/>
          </a:bodyPr>
          <a:lstStyle/>
          <a:p>
            <a:pPr marL="355600" indent="-342900" algn="l">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Task:</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Review relevant literature to investigate the types of technologies associated with app eavesdropping.</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Conduct experiments to analyze whether commonly used apps are actually engaging in eavesdropping.</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Attempt to reliably reproduce an eavesdropping mechanism in a specific app; if reproduction fails, analyze how apps may still deliver precise advertisements without actual eavesdropping.</a:t>
            </a:r>
          </a:p>
          <a:p>
            <a:pPr marL="355600" lvl="1" indent="-342900" algn="l">
              <a:lnSpc>
                <a:spcPct val="120000"/>
              </a:lnSpc>
              <a:spcBef>
                <a:spcPts val="600"/>
              </a:spcBef>
              <a:buClr>
                <a:srgbClr val="C00000"/>
              </a:buClr>
              <a:buSzPct val="79000"/>
              <a:buFont typeface="Wingdings" panose="05000000000000000000" pitchFamily="2" charset="2"/>
              <a:buChar char="p"/>
              <a:tabLst>
                <a:tab pos="355600" algn="l"/>
              </a:tabLst>
            </a:pPr>
            <a:r>
              <a:rPr lang="en-US" altLang="zh-CN" sz="2000" b="1" dirty="0">
                <a:latin typeface="Times New Roman" panose="02020603050405020304" charset="0"/>
                <a:ea typeface="宋体" panose="02010600030101010101" pitchFamily="2" charset="-122"/>
                <a:cs typeface="Times New Roman" panose="02020603050405020304" charset="0"/>
              </a:rPr>
              <a:t>Reference:</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https://link.springer.com/chapter/10.1007/978-3-030-22479-0_6</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https://doi.org/10.1177/20563051241288448</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https://doi.org/10.1016/j.hcc.2024.100241</a:t>
            </a:r>
          </a:p>
          <a:p>
            <a:pPr marL="812800" lvl="1" indent="-342900" algn="l">
              <a:lnSpc>
                <a:spcPct val="120000"/>
              </a:lnSpc>
              <a:spcBef>
                <a:spcPts val="600"/>
              </a:spcBef>
              <a:buClr>
                <a:srgbClr val="C00000"/>
              </a:buClr>
              <a:buSzPct val="79000"/>
              <a:buFont typeface="Wingdings" panose="05000000000000000000" charset="0"/>
              <a:buChar char="ü"/>
              <a:tabLst>
                <a:tab pos="355600" algn="l"/>
              </a:tabLst>
            </a:pPr>
            <a:r>
              <a:rPr lang="en-US" altLang="zh-CN" sz="2000" dirty="0">
                <a:latin typeface="Times New Roman" panose="02020603050405020304" charset="0"/>
                <a:cs typeface="Times New Roman" panose="02020603050405020304" charset="0"/>
              </a:rPr>
              <a:t>https://www.bilibili.com/video/BV1f6rVY7Ejf/ https://www.bilibili.com/video/BV1Sh411Y7nQ/ https://www.bilibili.com/video/BV1v54y1m7dh/</a:t>
            </a:r>
          </a:p>
        </p:txBody>
      </p:sp>
      <p:sp>
        <p:nvSpPr>
          <p:cNvPr id="3" name="文本框 2"/>
          <p:cNvSpPr txBox="1"/>
          <p:nvPr/>
        </p:nvSpPr>
        <p:spPr>
          <a:xfrm>
            <a:off x="8383270" y="633031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程帅</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0620" y="1219051"/>
            <a:ext cx="10470250" cy="5384800"/>
          </a:xfrm>
          <a:prstGeom prst="rect">
            <a:avLst/>
          </a:prstGeom>
          <a:noFill/>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URL Extraction:</a:t>
            </a:r>
          </a:p>
          <a:p>
            <a:pPr marL="342900"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Use scripts to crawl chat records from these channels and extract URLs.</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Download Page Identification:</a:t>
            </a:r>
          </a:p>
          <a:p>
            <a:pPr marL="342900" indent="-342900">
              <a:lnSpc>
                <a:spcPct val="150000"/>
              </a:lnSpc>
              <a:buFont typeface="Arial" panose="020B0604020202020204" pitchFamily="34" charset="0"/>
              <a:buChar char="•"/>
            </a:pPr>
            <a:r>
              <a:rPr lang="en-US" altLang="zh-CN" sz="1800" dirty="0">
                <a:solidFill>
                  <a:schemeClr val="tx1"/>
                </a:solidFill>
                <a:latin typeface="微软雅黑" panose="020B0503020204020204" pitchFamily="34" charset="-122"/>
                <a:ea typeface="微软雅黑" panose="020B0503020204020204" pitchFamily="34" charset="-122"/>
              </a:rPr>
              <a:t>Use scripts to visit the collected URLs and determine whether they are app download pages (keywords like iOS, Android, download, etc.)</a:t>
            </a:r>
          </a:p>
          <a:p>
            <a:pPr marL="342900" indent="-342900">
              <a:lnSpc>
                <a:spcPct val="150000"/>
              </a:lnSpc>
              <a:buFont typeface="Arial" panose="020B0604020202020204" pitchFamily="34" charset="0"/>
              <a:buChar char="•"/>
            </a:pPr>
            <a:r>
              <a:rPr lang="en-US" altLang="zh-CN" sz="1800" dirty="0">
                <a:solidFill>
                  <a:schemeClr val="tx1"/>
                </a:solidFill>
                <a:latin typeface="微软雅黑" panose="020B0503020204020204" pitchFamily="34" charset="-122"/>
                <a:ea typeface="微软雅黑" panose="020B0503020204020204" pitchFamily="34" charset="-122"/>
              </a:rPr>
              <a:t>The number of valid URLs collected should be at least 200.</a:t>
            </a:r>
            <a:endParaRPr lang="en-US" altLang="zh-CN" sz="2400" b="1" dirty="0">
              <a:latin typeface="微软雅黑" panose="020B0503020204020204" pitchFamily="34" charset="-122"/>
              <a:ea typeface="微软雅黑" panose="020B0503020204020204" pitchFamily="34" charset="-122"/>
              <a:sym typeface="+mn-ea"/>
            </a:endParaRPr>
          </a:p>
          <a:p>
            <a:pPr algn="l"/>
            <a:r>
              <a:rPr lang="en-US" altLang="zh-CN" sz="2000" dirty="0">
                <a:latin typeface="微软雅黑" panose="020B0503020204020204" pitchFamily="34" charset="-122"/>
                <a:ea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Report:</a:t>
            </a:r>
          </a:p>
          <a:p>
            <a:pPr marL="0" lvl="1" indent="-342900" algn="l">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sym typeface="+mn-ea"/>
              </a:rPr>
              <a:t>Write a report about your experiments, encountered issues, and findings</a:t>
            </a:r>
            <a:r>
              <a:rPr lang="en-US" altLang="zh-CN" dirty="0">
                <a:latin typeface="微软雅黑" panose="020B0503020204020204" pitchFamily="34" charset="-122"/>
                <a:ea typeface="微软雅黑" panose="020B0503020204020204" pitchFamily="34" charset="-122"/>
                <a:sym typeface="+mn-ea"/>
              </a:rPr>
              <a:t>.(The list of channels and the final list of download URLs should be included.)</a:t>
            </a:r>
            <a:endParaRPr lang="en-US" altLang="zh-CN" dirty="0">
              <a:latin typeface="微软雅黑" panose="020B0503020204020204" pitchFamily="34" charset="-122"/>
              <a:ea typeface="微软雅黑" panose="020B0503020204020204" pitchFamily="34" charset="-122"/>
            </a:endParaRPr>
          </a:p>
          <a:p>
            <a:pPr indent="0" algn="l">
              <a:buFont typeface="Arial" panose="020B0604020202020204" pitchFamily="34" charset="0"/>
              <a:buNone/>
            </a:pPr>
            <a:endParaRPr lang="en-US" altLang="zh-CN" sz="2400" b="1" dirty="0">
              <a:latin typeface="微软雅黑" panose="020B0503020204020204" pitchFamily="34" charset="-122"/>
              <a:ea typeface="微软雅黑" panose="020B0503020204020204" pitchFamily="34" charset="-122"/>
              <a:sym typeface="+mn-ea"/>
            </a:endParaRPr>
          </a:p>
          <a:p>
            <a:pPr algn="l"/>
            <a:r>
              <a:rPr lang="en-US" altLang="zh-CN" sz="2400" b="1" dirty="0">
                <a:latin typeface="微软雅黑" panose="020B0503020204020204" pitchFamily="34" charset="-122"/>
                <a:ea typeface="微软雅黑" panose="020B0503020204020204" pitchFamily="34" charset="-122"/>
                <a:sym typeface="+mn-ea"/>
              </a:rPr>
              <a:t>Reference:</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342900" indent="-342900" algn="l">
              <a:buFont typeface="Wingdings" panose="05000000000000000000" charset="0"/>
              <a:buChar char="ü"/>
            </a:pPr>
            <a:r>
              <a:rPr lang="en-US" altLang="zh-CN" dirty="0">
                <a:latin typeface="微软雅黑" panose="020B0503020204020204" pitchFamily="34" charset="-122"/>
                <a:ea typeface="微软雅黑" panose="020B0503020204020204" pitchFamily="34" charset="-122"/>
                <a:sym typeface="+mn-ea"/>
              </a:rPr>
              <a:t>- Guo, Yanhui, et al. "Beyond App Markets: Demystifying Underground Mobile App Distribution Via Telegram." Proceedings of the ACM on Measurement and Analysis of Computing Systems 8.3 (2024): 1-25.</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gn="l">
              <a:buFont typeface="Wingdings" panose="05000000000000000000" charset="0"/>
              <a:buChar char="ü"/>
            </a:pPr>
            <a:endParaRPr lang="en-US" altLang="zh-CN" sz="1800" dirty="0">
              <a:solidFill>
                <a:schemeClr val="tx1"/>
              </a:solidFill>
              <a:latin typeface="微软雅黑" panose="020B0503020204020204" pitchFamily="34" charset="-122"/>
              <a:ea typeface="微软雅黑" panose="020B0503020204020204" pitchFamily="34" charset="-122"/>
            </a:endParaRPr>
          </a:p>
        </p:txBody>
      </p:sp>
      <p:sp>
        <p:nvSpPr>
          <p:cNvPr id="2" name="标题 1"/>
          <p:cNvSpPr txBox="1"/>
          <p:nvPr/>
        </p:nvSpPr>
        <p:spPr>
          <a:xfrm>
            <a:off x="250825" y="175895"/>
            <a:ext cx="1177290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prstClr val="black"/>
                </a:solidFill>
                <a:latin typeface="Calibri" panose="020F0502020204030204"/>
              </a:rPr>
              <a:t>#8: Collection of Underground App Distribution URLs on Telegram</a:t>
            </a:r>
          </a:p>
        </p:txBody>
      </p:sp>
      <p:sp>
        <p:nvSpPr>
          <p:cNvPr id="5" name="文本框 4"/>
          <p:cNvSpPr txBox="1"/>
          <p:nvPr/>
        </p:nvSpPr>
        <p:spPr>
          <a:xfrm>
            <a:off x="8383270" y="633031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王冠骁</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50825" y="175895"/>
            <a:ext cx="1177290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prstClr val="black"/>
                </a:solidFill>
                <a:latin typeface="Calibri" panose="020F0502020204030204"/>
              </a:rPr>
              <a:t>#9: Automated Exploration of Google Play Age Rating Rules from a Developer's Perspective</a:t>
            </a:r>
          </a:p>
        </p:txBody>
      </p:sp>
      <p:sp>
        <p:nvSpPr>
          <p:cNvPr id="19" name="文本框 18"/>
          <p:cNvSpPr txBox="1"/>
          <p:nvPr>
            <p:custDataLst>
              <p:tags r:id="rId1"/>
            </p:custDataLst>
          </p:nvPr>
        </p:nvSpPr>
        <p:spPr>
          <a:xfrm>
            <a:off x="774382" y="1233396"/>
            <a:ext cx="10643235" cy="5309235"/>
          </a:xfrm>
          <a:prstGeom prst="rect">
            <a:avLst/>
          </a:prstGeom>
          <a:noFill/>
        </p:spPr>
        <p:txBody>
          <a:bodyPr wrap="square" lIns="0" tIns="0" rIns="0" bIns="0" rtlCol="0">
            <a:spAutoFit/>
          </a:bodyPr>
          <a:lstStyle/>
          <a:p>
            <a:pPr algn="l"/>
            <a:r>
              <a:rPr lang="en-US" altLang="zh-CN" sz="2400" b="1" dirty="0">
                <a:solidFill>
                  <a:schemeClr val="tx1"/>
                </a:solidFill>
                <a:latin typeface="微软雅黑" panose="020B0503020204020204" pitchFamily="34" charset="-122"/>
                <a:ea typeface="微软雅黑" panose="020B0503020204020204" pitchFamily="34" charset="-122"/>
              </a:rPr>
              <a:t>Background:</a:t>
            </a:r>
          </a:p>
          <a:p>
            <a:pPr marL="342900" indent="-342900" algn="l">
              <a:lnSpc>
                <a:spcPct val="150000"/>
              </a:lnSpc>
              <a:buClrTx/>
              <a:buSzTx/>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Age ratings for mobile applications are crucial for protecting underage users. Google Play employs a questionnaire-based approach to assess app suitability for different age groups, adjusting rating outcomes according to regional laws and regulations. However, the opacity of Google Play’s age rating rules for developers raises questions about their reasonableness. This project aims to analyze and evaluate the rationality and potential issues of Google Play’s age rating system by developing an automated questionnaire-filling and data collection tool.</a:t>
            </a:r>
          </a:p>
          <a:p>
            <a:pPr marL="342900" indent="-342900" algn="l">
              <a:lnSpc>
                <a:spcPct val="150000"/>
              </a:lnSpc>
              <a:buClrTx/>
              <a:buSzTx/>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buClrTx/>
              <a:buSzTx/>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rPr>
              <a:t>Research Questions:</a:t>
            </a:r>
          </a:p>
          <a:p>
            <a:pPr marL="800100" lvl="1" indent="-342900">
              <a:lnSpc>
                <a:spcPct val="150000"/>
              </a:lnSpc>
              <a:buFont typeface="Wingdings" panose="05000000000000000000" charset="0"/>
              <a:buChar char="ü"/>
            </a:pPr>
            <a:r>
              <a:rPr lang="en-US" altLang="zh-CN" sz="2000" dirty="0">
                <a:solidFill>
                  <a:schemeClr val="tx1"/>
                </a:solidFill>
                <a:latin typeface="微软雅黑" panose="020B0503020204020204" pitchFamily="34" charset="-122"/>
                <a:ea typeface="微软雅黑" panose="020B0503020204020204" pitchFamily="34" charset="-122"/>
              </a:rPr>
              <a:t>What are Google Play’s age rating rules?</a:t>
            </a:r>
          </a:p>
          <a:p>
            <a:pPr marL="800100" lvl="1" indent="-342900">
              <a:lnSpc>
                <a:spcPct val="150000"/>
              </a:lnSpc>
              <a:buFont typeface="Wingdings" panose="05000000000000000000" charset="0"/>
              <a:buChar char="ü"/>
            </a:pPr>
            <a:r>
              <a:rPr lang="en-US" altLang="zh-CN" sz="2000" dirty="0">
                <a:solidFill>
                  <a:schemeClr val="tx1"/>
                </a:solidFill>
                <a:latin typeface="微软雅黑" panose="020B0503020204020204" pitchFamily="34" charset="-122"/>
                <a:ea typeface="微软雅黑" panose="020B0503020204020204" pitchFamily="34" charset="-122"/>
              </a:rPr>
              <a:t>Are these rules reasonable? Do they have potential flaws?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9605" y="1494790"/>
            <a:ext cx="10971530" cy="3415030"/>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sym typeface="+mn-ea"/>
              </a:rPr>
              <a:t>Tasks:</a:t>
            </a:r>
          </a:p>
          <a:p>
            <a:pPr>
              <a:lnSpc>
                <a:spcPct val="150000"/>
              </a:lnSpc>
            </a:pPr>
            <a:r>
              <a:rPr lang="en-US" altLang="zh-CN" sz="1600" b="1" dirty="0">
                <a:latin typeface="微软雅黑" panose="020B0503020204020204" pitchFamily="34" charset="-122"/>
                <a:ea typeface="微软雅黑" panose="020B0503020204020204" pitchFamily="34" charset="-122"/>
                <a:sym typeface="+mn-ea"/>
              </a:rPr>
              <a:t>I. Automated Questionnaire-Filling Tool</a:t>
            </a:r>
          </a:p>
          <a:p>
            <a:pPr marL="285750" indent="-285750">
              <a:lnSpc>
                <a:spcPct val="150000"/>
              </a:lnSpc>
              <a:buFont typeface="Wingdings" panose="05000000000000000000" charset="0"/>
              <a:buChar char="ü"/>
            </a:pPr>
            <a:r>
              <a:rPr lang="en-US" altLang="zh-CN" sz="1600" b="1" dirty="0">
                <a:latin typeface="微软雅黑" panose="020B0503020204020204" pitchFamily="34" charset="-122"/>
                <a:ea typeface="微软雅黑" panose="020B0503020204020204" pitchFamily="34" charset="-122"/>
                <a:sym typeface="+mn-ea"/>
              </a:rPr>
              <a:t>Automated answer combination generation: </a:t>
            </a:r>
            <a:r>
              <a:rPr lang="en-US" altLang="zh-CN" sz="1600" dirty="0">
                <a:latin typeface="微软雅黑" panose="020B0503020204020204" pitchFamily="34" charset="-122"/>
                <a:ea typeface="微软雅黑" panose="020B0503020204020204" pitchFamily="34" charset="-122"/>
                <a:sym typeface="+mn-ea"/>
              </a:rPr>
              <a:t>Programmatically generate all possible answer combinations to ensure comprehensive coverage.</a:t>
            </a:r>
          </a:p>
          <a:p>
            <a:pPr marL="285750" indent="-285750">
              <a:lnSpc>
                <a:spcPct val="150000"/>
              </a:lnSpc>
              <a:buFont typeface="Wingdings" panose="05000000000000000000" charset="0"/>
              <a:buChar char="ü"/>
            </a:pPr>
            <a:r>
              <a:rPr lang="en-US" altLang="zh-CN" sz="1600" b="1" dirty="0">
                <a:latin typeface="微软雅黑" panose="020B0503020204020204" pitchFamily="34" charset="-122"/>
                <a:ea typeface="微软雅黑" panose="020B0503020204020204" pitchFamily="34" charset="-122"/>
                <a:sym typeface="+mn-ea"/>
              </a:rPr>
              <a:t>Simulated user interaction: </a:t>
            </a:r>
            <a:r>
              <a:rPr lang="en-US" altLang="zh-CN" sz="1600" dirty="0">
                <a:latin typeface="微软雅黑" panose="020B0503020204020204" pitchFamily="34" charset="-122"/>
                <a:ea typeface="微软雅黑" panose="020B0503020204020204" pitchFamily="34" charset="-122"/>
                <a:sym typeface="+mn-ea"/>
              </a:rPr>
              <a:t>Use Puppeteer/Selenium to automate questionnaire submission and extract results.</a:t>
            </a:r>
          </a:p>
          <a:p>
            <a:pPr marL="285750" indent="-285750">
              <a:lnSpc>
                <a:spcPct val="150000"/>
              </a:lnSpc>
              <a:buFont typeface="Wingdings" panose="05000000000000000000" charset="0"/>
              <a:buChar char="ü"/>
            </a:pPr>
            <a:r>
              <a:rPr lang="en-US" altLang="zh-CN" sz="1600" b="1" dirty="0">
                <a:latin typeface="微软雅黑" panose="020B0503020204020204" pitchFamily="34" charset="-122"/>
                <a:ea typeface="微软雅黑" panose="020B0503020204020204" pitchFamily="34" charset="-122"/>
                <a:sym typeface="+mn-ea"/>
              </a:rPr>
              <a:t>Rule flowchart generation: </a:t>
            </a:r>
            <a:r>
              <a:rPr lang="en-US" altLang="zh-CN" sz="1600" dirty="0">
                <a:latin typeface="微软雅黑" panose="020B0503020204020204" pitchFamily="34" charset="-122"/>
                <a:ea typeface="微软雅黑" panose="020B0503020204020204" pitchFamily="34" charset="-122"/>
                <a:sym typeface="+mn-ea"/>
              </a:rPr>
              <a:t>Develop a program to visualize rating rules based on answer-result mappings.</a:t>
            </a:r>
          </a:p>
          <a:p>
            <a:pPr marL="285750" indent="-285750">
              <a:lnSpc>
                <a:spcPct val="150000"/>
              </a:lnSpc>
              <a:buFont typeface="Wingdings" panose="05000000000000000000" charset="0"/>
              <a:buChar char="ü"/>
            </a:pPr>
            <a:endParaRPr lang="en-US" altLang="zh-CN" sz="1600" dirty="0">
              <a:latin typeface="微软雅黑" panose="020B0503020204020204" pitchFamily="34" charset="-122"/>
              <a:ea typeface="微软雅黑" panose="020B0503020204020204" pitchFamily="34" charset="-122"/>
              <a:sym typeface="+mn-ea"/>
            </a:endParaRPr>
          </a:p>
          <a:p>
            <a:pPr marL="171450" indent="-171450">
              <a:lnSpc>
                <a:spcPct val="150000"/>
              </a:lnSpc>
              <a:buFont typeface="Wingdings" panose="05000000000000000000" charset="0"/>
              <a:buChar char="ü"/>
            </a:pP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2" name="标题 1"/>
          <p:cNvSpPr txBox="1"/>
          <p:nvPr/>
        </p:nvSpPr>
        <p:spPr>
          <a:xfrm>
            <a:off x="250825" y="175895"/>
            <a:ext cx="1177290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prstClr val="black"/>
                </a:solidFill>
                <a:latin typeface="Calibri" panose="020F0502020204030204"/>
              </a:rPr>
              <a:t>#9: Automated Exploration of Google Play Age Rating Rules from a Developer's Perspective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9605" y="1931035"/>
            <a:ext cx="10971530" cy="3304540"/>
          </a:xfrm>
          <a:prstGeom prst="rect">
            <a:avLst/>
          </a:prstGeom>
          <a:noFill/>
        </p:spPr>
        <p:txBody>
          <a:bodyPr wrap="square">
            <a:noAutofit/>
          </a:bodyPr>
          <a:lstStyle/>
          <a:p>
            <a:pPr>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a:lnSpc>
                <a:spcPct val="150000"/>
              </a:lnSpc>
            </a:pPr>
            <a:r>
              <a:rPr lang="en-US" altLang="zh-CN" sz="1600" b="1" dirty="0">
                <a:latin typeface="微软雅黑" panose="020B0503020204020204" pitchFamily="34" charset="-122"/>
                <a:ea typeface="微软雅黑" panose="020B0503020204020204" pitchFamily="34" charset="-122"/>
                <a:sym typeface="+mn-ea"/>
              </a:rPr>
              <a:t>II. Data Analysis</a:t>
            </a:r>
          </a:p>
          <a:p>
            <a:pPr marL="285750" indent="-285750">
              <a:lnSpc>
                <a:spcPct val="150000"/>
              </a:lnSpc>
              <a:buFont typeface="Wingdings" panose="05000000000000000000" charset="0"/>
              <a:buChar char="ü"/>
            </a:pPr>
            <a:r>
              <a:rPr lang="en-US" altLang="zh-CN" sz="1600" b="1" dirty="0">
                <a:latin typeface="微软雅黑" panose="020B0503020204020204" pitchFamily="34" charset="-122"/>
                <a:ea typeface="微软雅黑" panose="020B0503020204020204" pitchFamily="34" charset="-122"/>
                <a:sym typeface="+mn-ea"/>
              </a:rPr>
              <a:t>Rule consistency evaluation: </a:t>
            </a:r>
            <a:r>
              <a:rPr lang="en-US" altLang="zh-CN" sz="1600" dirty="0">
                <a:latin typeface="微软雅黑" panose="020B0503020204020204" pitchFamily="34" charset="-122"/>
                <a:ea typeface="微软雅黑" panose="020B0503020204020204" pitchFamily="34" charset="-122"/>
                <a:sym typeface="+mn-ea"/>
              </a:rPr>
              <a:t>Assess whether different answer combinations leading to the same rating are logically justified.</a:t>
            </a:r>
          </a:p>
          <a:p>
            <a:pPr marL="285750" indent="-285750">
              <a:lnSpc>
                <a:spcPct val="150000"/>
              </a:lnSpc>
              <a:buFont typeface="Wingdings" panose="05000000000000000000" charset="0"/>
              <a:buChar char="ü"/>
            </a:pPr>
            <a:r>
              <a:rPr lang="en-US" altLang="zh-CN" sz="1600" b="1" dirty="0">
                <a:latin typeface="微软雅黑" panose="020B0503020204020204" pitchFamily="34" charset="-122"/>
                <a:ea typeface="微软雅黑" panose="020B0503020204020204" pitchFamily="34" charset="-122"/>
                <a:sym typeface="+mn-ea"/>
              </a:rPr>
              <a:t>Cross-country regulatory comparison:</a:t>
            </a:r>
          </a:p>
          <a:p>
            <a:pPr marL="742950" lvl="1" indent="-285750">
              <a:lnSpc>
                <a:spcPct val="150000"/>
              </a:lnSpc>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Manually or via document summarization models (e.g., LLMs), compile age rating regulations from different countries.</a:t>
            </a:r>
          </a:p>
          <a:p>
            <a:pPr marL="742950" lvl="1" indent="-285750">
              <a:lnSpc>
                <a:spcPct val="150000"/>
              </a:lnSpc>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Compare these with Google Play’s rules to evaluate thei (reasonableness).</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2" name="标题 1"/>
          <p:cNvSpPr txBox="1"/>
          <p:nvPr/>
        </p:nvSpPr>
        <p:spPr>
          <a:xfrm>
            <a:off x="250825" y="175895"/>
            <a:ext cx="1177290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prstClr val="black"/>
                </a:solidFill>
                <a:latin typeface="Calibri" panose="020F0502020204030204"/>
              </a:rPr>
              <a:t>#9: Automated Exploration of Google Play Age Rating Rules from a Developer's Perspective</a:t>
            </a:r>
          </a:p>
        </p:txBody>
      </p:sp>
      <p:sp>
        <p:nvSpPr>
          <p:cNvPr id="4" name="文本框 3"/>
          <p:cNvSpPr txBox="1"/>
          <p:nvPr/>
        </p:nvSpPr>
        <p:spPr>
          <a:xfrm>
            <a:off x="8383270" y="633031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孟澍</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74064" y="299392"/>
            <a:ext cx="10255885"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prstClr val="black"/>
                </a:solidFill>
                <a:latin typeface="Calibri" panose="020F0502020204030204"/>
              </a:rPr>
              <a:t>#1: Detecting Dark Patterns in UI Screenshots</a:t>
            </a:r>
            <a:endParaRPr lang="zh-CN" altLang="en-US" sz="3600" b="1" dirty="0">
              <a:solidFill>
                <a:prstClr val="black"/>
              </a:solidFill>
              <a:latin typeface="Calibri" panose="020F0502020204030204"/>
            </a:endParaRPr>
          </a:p>
        </p:txBody>
      </p:sp>
      <p:sp>
        <p:nvSpPr>
          <p:cNvPr id="19" name="文本框 18"/>
          <p:cNvSpPr txBox="1"/>
          <p:nvPr>
            <p:custDataLst>
              <p:tags r:id="rId1"/>
            </p:custDataLst>
          </p:nvPr>
        </p:nvSpPr>
        <p:spPr>
          <a:xfrm>
            <a:off x="774065" y="1383665"/>
            <a:ext cx="11247755" cy="5170805"/>
          </a:xfrm>
          <a:prstGeom prst="rect">
            <a:avLst/>
          </a:prstGeom>
          <a:noFill/>
        </p:spPr>
        <p:txBody>
          <a:bodyPr wrap="square" lIns="0" tIns="0" rIns="0" bIns="0" rtlCol="0">
            <a:spAutoFit/>
          </a:bodyPr>
          <a:lstStyle/>
          <a:p>
            <a:pPr algn="l"/>
            <a:r>
              <a:rPr lang="en-US" altLang="zh-CN" sz="2400" b="1" dirty="0">
                <a:solidFill>
                  <a:schemeClr val="tx1"/>
                </a:solidFill>
                <a:latin typeface="微软雅黑" panose="020B0503020204020204" pitchFamily="34" charset="-122"/>
                <a:ea typeface="微软雅黑" panose="020B0503020204020204" pitchFamily="34" charset="-122"/>
              </a:rPr>
              <a:t>Description:</a:t>
            </a:r>
          </a:p>
          <a:p>
            <a:pPr marL="342900" indent="-342900" algn="l">
              <a:lnSpc>
                <a:spcPct val="150000"/>
              </a:lnSpc>
              <a:buClrTx/>
              <a:buSzTx/>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Design a tool that automatically detect potential dark patterns from recorded UI screenshots. The system should be capable of figuring out those deceptive UI designs.</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lnSpc>
                <a:spcPct val="100000"/>
              </a:lnSpc>
              <a:buClrTx/>
              <a:buSzTx/>
              <a:buFontTx/>
            </a:pPr>
            <a:r>
              <a:rPr lang="en-US" altLang="zh-CN" sz="2400" b="1" dirty="0">
                <a:solidFill>
                  <a:schemeClr val="tx1"/>
                </a:solidFill>
                <a:latin typeface="微软雅黑" panose="020B0503020204020204" pitchFamily="34" charset="-122"/>
                <a:ea typeface="微软雅黑" panose="020B0503020204020204" pitchFamily="34" charset="-122"/>
              </a:rPr>
              <a:t>Task:</a:t>
            </a:r>
          </a:p>
          <a:p>
            <a:pPr algn="l">
              <a:lnSpc>
                <a:spcPct val="150000"/>
              </a:lnSpc>
              <a:buClrTx/>
              <a:buSzTx/>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Understand dark patterns: Dark patterns are deceptive or malicious UI designs that manipulate users into making decisions they would not have made otherwise.</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   - Visit https://www.deceptive.design/ for more details</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   - Select several types of dark patterns as the detection targets for your designed tool.</a:t>
            </a:r>
          </a:p>
          <a:p>
            <a:pPr algn="l">
              <a:lnSpc>
                <a:spcPct val="150000"/>
              </a:lnSpc>
              <a:buClrTx/>
              <a:buSzTx/>
            </a:pPr>
            <a:r>
              <a:rPr lang="en-US" altLang="zh-CN" sz="2000" dirty="0">
                <a:solidFill>
                  <a:schemeClr val="tx1"/>
                </a:solidFill>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Acquisition of UI dataset:</a:t>
            </a:r>
          </a:p>
          <a:p>
            <a:pPr marL="342900" indent="-342900" algn="l">
              <a:lnSpc>
                <a:spcPct val="150000"/>
              </a:lnSpc>
              <a:buClrTx/>
              <a:buSzTx/>
              <a:buFont typeface="Arial" panose="020B0604020202020204" pitchFamily="34" charset="0"/>
              <a:buChar char="•"/>
            </a:pPr>
            <a:r>
              <a:rPr lang="en-US" altLang="zh-CN" sz="2000" dirty="0">
                <a:solidFill>
                  <a:schemeClr val="tx1"/>
                </a:solidFill>
                <a:latin typeface="微软雅黑" panose="020B0503020204020204" pitchFamily="34" charset="-122"/>
                <a:ea typeface="微软雅黑" panose="020B0503020204020204" pitchFamily="34" charset="-122"/>
              </a:rPr>
              <a:t>   - Download a public UI dataset. We recommend datasets </a:t>
            </a:r>
            <a:r>
              <a:rPr lang="en-US" altLang="zh-CN" sz="2000" dirty="0">
                <a:latin typeface="微软雅黑" panose="020B0503020204020204" pitchFamily="34" charset="-122"/>
                <a:ea typeface="微软雅黑" panose="020B0503020204020204" pitchFamily="34" charset="-122"/>
                <a:sym typeface="+mn-ea"/>
              </a:rPr>
              <a:t>specifically </a:t>
            </a:r>
            <a:r>
              <a:rPr lang="en-US" altLang="zh-CN" sz="2000" dirty="0">
                <a:solidFill>
                  <a:schemeClr val="tx1"/>
                </a:solidFill>
                <a:latin typeface="微软雅黑" panose="020B0503020204020204" pitchFamily="34" charset="-122"/>
                <a:ea typeface="微软雅黑" panose="020B0503020204020204" pitchFamily="34" charset="-122"/>
              </a:rPr>
              <a:t>designed for dark pattern research by Di Geronimo et al. or Mansur et al.</a:t>
            </a:r>
          </a:p>
          <a:p>
            <a:pPr marL="342900" indent="-342900" algn="l">
              <a:buFont typeface="Wingdings" panose="05000000000000000000" charset="0"/>
              <a:buChar char="ü"/>
            </a:pP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41730" y="202416"/>
            <a:ext cx="9890760" cy="4677410"/>
          </a:xfrm>
          <a:prstGeom prst="rect">
            <a:avLst/>
          </a:prstGeom>
          <a:noFill/>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Choose one technical approach:</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  Reproduce several multi-modal LLMs, such as Video-LLaMA, QWen 2-VL, then d</a:t>
            </a:r>
            <a:r>
              <a:rPr lang="en-US" altLang="zh-CN" sz="2000" dirty="0">
                <a:latin typeface="微软雅黑" panose="020B0503020204020204" pitchFamily="34" charset="-122"/>
                <a:ea typeface="微软雅黑" panose="020B0503020204020204" pitchFamily="34" charset="-122"/>
                <a:sym typeface="+mn-ea"/>
              </a:rPr>
              <a:t>esign prompts to instruct them in detecting dark patterns in videos/screenshots.</a:t>
            </a:r>
          </a:p>
          <a:p>
            <a:pPr>
              <a:lnSpc>
                <a:spcPct val="1500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Reporting:</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   - Record the result of your experiments, organize and report your findings.</a:t>
            </a:r>
          </a:p>
          <a:p>
            <a:pPr marL="342900" indent="-342900" algn="l">
              <a:lnSpc>
                <a:spcPct val="100000"/>
              </a:lnSpc>
              <a:buClrTx/>
              <a:buSzTx/>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342900" indent="-342900" algn="l">
              <a:lnSpc>
                <a:spcPct val="100000"/>
              </a:lnSpc>
              <a:buClrTx/>
              <a:buSzTx/>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Notice:</a:t>
            </a:r>
            <a:endParaRPr lang="en-US" altLang="zh-CN" sz="2000" dirty="0">
              <a:solidFill>
                <a:schemeClr val="tx1"/>
              </a:solidFill>
              <a:latin typeface="微软雅黑" panose="020B0503020204020204" pitchFamily="34" charset="-122"/>
              <a:ea typeface="微软雅黑" panose="020B0503020204020204" pitchFamily="34" charset="-122"/>
            </a:endParaRPr>
          </a:p>
          <a:p>
            <a:pPr indent="0" algn="l">
              <a:lnSpc>
                <a:spcPct val="100000"/>
              </a:lnSpc>
              <a:buClrTx/>
              <a:buSzTx/>
              <a:buFont typeface="Arial" panose="020B0604020202020204" pitchFamily="34" charset="0"/>
              <a:buNone/>
            </a:pPr>
            <a:r>
              <a:rPr lang="en-US" altLang="zh-CN" sz="2000" dirty="0">
                <a:solidFill>
                  <a:schemeClr val="tx1"/>
                </a:solidFill>
                <a:latin typeface="微软雅黑" panose="020B0503020204020204" pitchFamily="34" charset="-122"/>
                <a:ea typeface="微软雅黑" panose="020B0503020204020204" pitchFamily="34" charset="-122"/>
              </a:rPr>
              <a:t>1)   For multi-modal LLMs, simple manual prompt adjustments are insufficient; you should design a more systematic and sophisticated prompt tuning process.</a:t>
            </a:r>
          </a:p>
          <a:p>
            <a:pPr indent="0" algn="l">
              <a:lnSpc>
                <a:spcPct val="100000"/>
              </a:lnSpc>
              <a:buClrTx/>
              <a:buSzTx/>
              <a:buFont typeface="Arial" panose="020B0604020202020204" pitchFamily="34" charse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algn="l"/>
            <a:endParaRPr lang="en-US" altLang="zh-CN" sz="1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480" y="165100"/>
            <a:ext cx="12034520" cy="3169920"/>
          </a:xfrm>
          <a:prstGeom prst="rect">
            <a:avLst/>
          </a:prstGeom>
          <a:noFill/>
        </p:spPr>
        <p:txBody>
          <a:bodyPr wrap="square" lIns="0" tIns="0" rIns="0" bIns="0" rtlCol="0" anchor="t">
            <a:spAutoFit/>
          </a:bodyPr>
          <a:lstStyle/>
          <a:p>
            <a:pPr algn="l"/>
            <a:r>
              <a:rPr lang="en-US" altLang="zh-CN" sz="2400" b="1" dirty="0">
                <a:latin typeface="微软雅黑" panose="020B0503020204020204" pitchFamily="34" charset="-122"/>
                <a:ea typeface="微软雅黑" panose="020B0503020204020204" pitchFamily="34" charset="-122"/>
                <a:sym typeface="+mn-ea"/>
              </a:rPr>
              <a:t>Reference:</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342900" indent="-342900" algn="l">
              <a:buFont typeface="Wingdings" panose="05000000000000000000" charset="0"/>
              <a:buChar char="ü"/>
            </a:pPr>
            <a:r>
              <a:rPr lang="en-US" altLang="zh-CN" dirty="0">
                <a:latin typeface="微软雅黑" panose="020B0503020204020204" pitchFamily="34" charset="-122"/>
                <a:ea typeface="微软雅黑" panose="020B0503020204020204" pitchFamily="34" charset="-122"/>
                <a:sym typeface="+mn-ea"/>
              </a:rPr>
              <a:t>- Dataset by Di Geronimo: https://zenodo.org/records/3601501</a:t>
            </a:r>
          </a:p>
          <a:p>
            <a:pPr marL="342900" indent="-342900" algn="l">
              <a:buFont typeface="Wingdings" panose="05000000000000000000" charset="0"/>
              <a:buChar char="ü"/>
            </a:pPr>
            <a:r>
              <a:rPr lang="en-US" altLang="zh-CN" dirty="0">
                <a:latin typeface="微软雅黑" panose="020B0503020204020204" pitchFamily="34" charset="-122"/>
                <a:ea typeface="微软雅黑" panose="020B0503020204020204" pitchFamily="34" charset="-122"/>
                <a:sym typeface="+mn-ea"/>
              </a:rPr>
              <a:t>- Dataset by Mansur: https://zenodo.org/records/7644966</a:t>
            </a:r>
          </a:p>
          <a:p>
            <a:pPr marL="342900" indent="-342900" algn="l">
              <a:buFont typeface="Wingdings" panose="05000000000000000000" charset="0"/>
              <a:buChar char="ü"/>
            </a:pPr>
            <a:r>
              <a:rPr lang="en-US" altLang="zh-CN" sz="1800" dirty="0">
                <a:solidFill>
                  <a:schemeClr val="tx1"/>
                </a:solidFill>
                <a:latin typeface="微软雅黑" panose="020B0503020204020204" pitchFamily="34" charset="-122"/>
                <a:ea typeface="微软雅黑" panose="020B0503020204020204" pitchFamily="34" charset="-122"/>
              </a:rPr>
              <a:t>- Video-LLaMA: https://github.com/DAMO-NLP-SG/Video-LLaMA</a:t>
            </a:r>
          </a:p>
          <a:p>
            <a:pPr marL="342900" indent="-342900" algn="l">
              <a:buFont typeface="Wingdings" panose="05000000000000000000" charset="0"/>
              <a:buChar char="ü"/>
            </a:pPr>
            <a:r>
              <a:rPr lang="en-US" altLang="zh-CN" sz="1800" dirty="0">
                <a:solidFill>
                  <a:schemeClr val="tx1"/>
                </a:solidFill>
                <a:latin typeface="微软雅黑" panose="020B0503020204020204" pitchFamily="34" charset="-122"/>
                <a:ea typeface="微软雅黑" panose="020B0503020204020204" pitchFamily="34" charset="-122"/>
              </a:rPr>
              <a:t>- QWen 2-VL: https://qwenlm.github.io/zh/blog/qwen2-vl/</a:t>
            </a:r>
          </a:p>
          <a:p>
            <a:pPr marL="342900" indent="-342900" algn="l">
              <a:buFont typeface="Wingdings" panose="05000000000000000000" charset="0"/>
              <a:buChar char="ü"/>
            </a:pPr>
            <a:r>
              <a:rPr lang="en-US" altLang="zh-CN" dirty="0">
                <a:latin typeface="微软雅黑" panose="020B0503020204020204" pitchFamily="34" charset="-122"/>
                <a:ea typeface="微软雅黑" panose="020B0503020204020204" pitchFamily="34" charset="-122"/>
                <a:sym typeface="+mn-ea"/>
              </a:rPr>
              <a:t>- UIGuard</a:t>
            </a:r>
            <a:r>
              <a:rPr lang="en-US" altLang="zh-CN" dirty="0" err="1">
                <a:latin typeface="微软雅黑" panose="020B0503020204020204" pitchFamily="34" charset="-122"/>
                <a:ea typeface="微软雅黑" panose="020B0503020204020204" pitchFamily="34" charset="-122"/>
                <a:sym typeface="+mn-ea"/>
              </a:rPr>
              <a:t>: Chen J, Sun J, Feng S, et al. Unveiling the tricks: Automated detection of dark patterns in mobile applications[C]//Proceedings of the 36th Annual ACM Symposium on User Interface Software and Technology. 2023: 1-20. </a:t>
            </a:r>
          </a:p>
          <a:p>
            <a:pPr marL="342900" indent="-342900" algn="l">
              <a:buFont typeface="Wingdings" panose="05000000000000000000" charset="0"/>
              <a:buChar char="ü"/>
            </a:pPr>
            <a:endParaRPr lang="en-US" altLang="zh-CN" sz="1600" b="1" dirty="0" err="1">
              <a:solidFill>
                <a:schemeClr val="accent6"/>
              </a:solidFill>
              <a:latin typeface="微软雅黑" panose="020B0503020204020204" pitchFamily="34" charset="-122"/>
              <a:ea typeface="微软雅黑" panose="020B0503020204020204" pitchFamily="34" charset="-122"/>
              <a:sym typeface="+mn-ea"/>
            </a:endParaRPr>
          </a:p>
          <a:p>
            <a:pPr indent="0" algn="l">
              <a:buFont typeface="Wingdings" panose="05000000000000000000" charset="0"/>
              <a:buNone/>
            </a:pPr>
            <a:r>
              <a:rPr lang="en-US" altLang="zh-CN" sz="2000" b="1" dirty="0">
                <a:latin typeface="微软雅黑" panose="020B0503020204020204" pitchFamily="34" charset="-122"/>
                <a:ea typeface="微软雅黑" panose="020B0503020204020204" pitchFamily="34" charset="-122"/>
                <a:sym typeface="+mn-ea"/>
              </a:rPr>
              <a:t>Dark Pattern Examples:</a:t>
            </a:r>
            <a:endParaRPr lang="en-US" altLang="zh-CN" sz="2000" b="1" dirty="0">
              <a:solidFill>
                <a:schemeClr val="tx1"/>
              </a:solidFill>
              <a:latin typeface="微软雅黑" panose="020B0503020204020204" pitchFamily="34" charset="-122"/>
              <a:ea typeface="微软雅黑" panose="020B0503020204020204" pitchFamily="34" charset="-122"/>
            </a:endParaRPr>
          </a:p>
          <a:p>
            <a:pPr indent="0" algn="l">
              <a:buFont typeface="Wingdings" panose="05000000000000000000" charset="0"/>
              <a:buNone/>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0"/>
          <a:stretch>
            <a:fillRect/>
          </a:stretch>
        </p:blipFill>
        <p:spPr>
          <a:xfrm>
            <a:off x="7882234" y="2503339"/>
            <a:ext cx="1686187" cy="3686400"/>
          </a:xfrm>
          <a:prstGeom prst="rect">
            <a:avLst/>
          </a:prstGeom>
        </p:spPr>
      </p:pic>
      <p:sp>
        <p:nvSpPr>
          <p:cNvPr id="5" name="文本框 4"/>
          <p:cNvSpPr txBox="1"/>
          <p:nvPr>
            <p:custDataLst>
              <p:tags r:id="rId1"/>
            </p:custDataLst>
          </p:nvPr>
        </p:nvSpPr>
        <p:spPr>
          <a:xfrm>
            <a:off x="8394806" y="5510240"/>
            <a:ext cx="661035" cy="584904"/>
          </a:xfrm>
          <a:prstGeom prst="rect">
            <a:avLst/>
          </a:prstGeom>
          <a:solidFill>
            <a:srgbClr val="DEEBF7"/>
          </a:solidFill>
          <a:ln w="25400">
            <a:solidFill>
              <a:srgbClr val="DDA853"/>
            </a:solidFill>
          </a:ln>
        </p:spPr>
        <p:txBody>
          <a:bodyPr wrap="square" rtlCol="0">
            <a:spAutoFit/>
          </a:bodyPr>
          <a:lstStyle>
            <a:defPPr>
              <a:defRPr lang="zh-CN"/>
            </a:defPPr>
            <a:lvl1pPr lvl="0">
              <a:buClrTx/>
              <a:buSzTx/>
              <a:buFontTx/>
              <a:defRPr sz="1600" b="1" i="1">
                <a:latin typeface="+mj-lt"/>
                <a:cs typeface="Times New Roman Bold Italic" panose="02020703060505090304" pitchFamily="18" charset="0"/>
              </a:defRPr>
            </a:lvl1pPr>
          </a:lstStyle>
          <a:p>
            <a:r>
              <a:rPr lang="en-US" altLang="zh-CN" sz="3200" dirty="0">
                <a:sym typeface="+mn-ea"/>
              </a:rPr>
              <a:t>Ad</a:t>
            </a:r>
          </a:p>
        </p:txBody>
      </p:sp>
      <p:sp>
        <p:nvSpPr>
          <p:cNvPr id="6" name="文本框 5"/>
          <p:cNvSpPr txBox="1"/>
          <p:nvPr/>
        </p:nvSpPr>
        <p:spPr>
          <a:xfrm>
            <a:off x="7882234" y="6147701"/>
            <a:ext cx="1686187" cy="523477"/>
          </a:xfrm>
          <a:prstGeom prst="rect">
            <a:avLst/>
          </a:prstGeom>
          <a:noFill/>
        </p:spPr>
        <p:txBody>
          <a:bodyPr wrap="square">
            <a:spAutoFit/>
          </a:bodyPr>
          <a:lstStyle/>
          <a:p>
            <a:r>
              <a:rPr lang="en-US" altLang="zh-CN" sz="1400" b="1" dirty="0">
                <a:cs typeface="Times New Roman Bold Italic" panose="02020703060505090304" pitchFamily="18" charset="0"/>
              </a:rPr>
              <a:t>An ad without any exiting option</a:t>
            </a:r>
          </a:p>
        </p:txBody>
      </p:sp>
      <p:sp>
        <p:nvSpPr>
          <p:cNvPr id="7" name="矩形 6"/>
          <p:cNvSpPr/>
          <p:nvPr/>
        </p:nvSpPr>
        <p:spPr>
          <a:xfrm>
            <a:off x="7865166" y="2663335"/>
            <a:ext cx="1703253" cy="3431683"/>
          </a:xfrm>
          <a:prstGeom prst="rect">
            <a:avLst/>
          </a:prstGeom>
          <a:noFill/>
          <a:ln w="25400">
            <a:solidFill>
              <a:srgbClr val="DDA85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75"/>
          </a:p>
        </p:txBody>
      </p:sp>
      <p:sp>
        <p:nvSpPr>
          <p:cNvPr id="8" name="矩形 7"/>
          <p:cNvSpPr/>
          <p:nvPr/>
        </p:nvSpPr>
        <p:spPr>
          <a:xfrm>
            <a:off x="7792503" y="2394870"/>
            <a:ext cx="1847275" cy="4407234"/>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75"/>
          </a:p>
        </p:txBody>
      </p:sp>
      <p:pic>
        <p:nvPicPr>
          <p:cNvPr id="25" name="图片 24"/>
          <p:cNvPicPr>
            <a:picLocks noChangeAspect="1"/>
          </p:cNvPicPr>
          <p:nvPr>
            <p:custDataLst>
              <p:tags r:id="rId2"/>
            </p:custDataLst>
          </p:nvPr>
        </p:nvPicPr>
        <p:blipFill>
          <a:blip r:embed="rId11"/>
          <a:stretch>
            <a:fillRect/>
          </a:stretch>
        </p:blipFill>
        <p:spPr>
          <a:xfrm>
            <a:off x="3462936" y="2483485"/>
            <a:ext cx="1713493" cy="3686400"/>
          </a:xfrm>
          <a:prstGeom prst="rect">
            <a:avLst/>
          </a:prstGeom>
        </p:spPr>
      </p:pic>
      <p:sp>
        <p:nvSpPr>
          <p:cNvPr id="26" name="文本框 25"/>
          <p:cNvSpPr txBox="1"/>
          <p:nvPr>
            <p:custDataLst>
              <p:tags r:id="rId3"/>
            </p:custDataLst>
          </p:nvPr>
        </p:nvSpPr>
        <p:spPr>
          <a:xfrm>
            <a:off x="3462936" y="6105013"/>
            <a:ext cx="1709330" cy="523477"/>
          </a:xfrm>
          <a:prstGeom prst="rect">
            <a:avLst/>
          </a:prstGeom>
          <a:noFill/>
        </p:spPr>
        <p:txBody>
          <a:bodyPr wrap="square">
            <a:spAutoFit/>
          </a:bodyPr>
          <a:lstStyle>
            <a:defPPr>
              <a:defRPr lang="zh-CN"/>
            </a:defPPr>
            <a:lvl1pPr>
              <a:defRPr sz="1400" b="1">
                <a:cs typeface="Times New Roman Bold Italic" panose="02020703060505090304" pitchFamily="18" charset="0"/>
              </a:defRPr>
            </a:lvl1pPr>
          </a:lstStyle>
          <a:p>
            <a:r>
              <a:rPr lang="en-US" altLang="zh-CN" sz="1400" dirty="0"/>
              <a:t>The user has to pay for removing ads</a:t>
            </a:r>
          </a:p>
        </p:txBody>
      </p:sp>
      <p:sp>
        <p:nvSpPr>
          <p:cNvPr id="27" name="矩形 26"/>
          <p:cNvSpPr/>
          <p:nvPr/>
        </p:nvSpPr>
        <p:spPr>
          <a:xfrm>
            <a:off x="3486487" y="3421614"/>
            <a:ext cx="1644956" cy="1948869"/>
          </a:xfrm>
          <a:prstGeom prst="rect">
            <a:avLst/>
          </a:prstGeom>
          <a:noFill/>
          <a:ln w="25400">
            <a:solidFill>
              <a:srgbClr val="DDA85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75"/>
          </a:p>
        </p:txBody>
      </p:sp>
      <p:sp>
        <p:nvSpPr>
          <p:cNvPr id="28" name="文本框 27"/>
          <p:cNvSpPr txBox="1"/>
          <p:nvPr>
            <p:custDataLst>
              <p:tags r:id="rId4"/>
            </p:custDataLst>
          </p:nvPr>
        </p:nvSpPr>
        <p:spPr>
          <a:xfrm>
            <a:off x="3619781" y="5371232"/>
            <a:ext cx="1401445" cy="584775"/>
          </a:xfrm>
          <a:prstGeom prst="rect">
            <a:avLst/>
          </a:prstGeom>
          <a:solidFill>
            <a:srgbClr val="DEEBF7"/>
          </a:solidFill>
          <a:ln w="25400">
            <a:solidFill>
              <a:srgbClr val="DDA853"/>
            </a:solidFill>
          </a:ln>
        </p:spPr>
        <p:txBody>
          <a:bodyPr wrap="square" rtlCol="0">
            <a:spAutoFit/>
          </a:bodyPr>
          <a:lstStyle>
            <a:defPPr>
              <a:defRPr lang="zh-CN"/>
            </a:defPPr>
            <a:lvl1pPr lvl="0">
              <a:buClrTx/>
              <a:buSzTx/>
              <a:buFontTx/>
              <a:defRPr sz="1600" b="1" i="1">
                <a:latin typeface="+mj-lt"/>
                <a:cs typeface="Times New Roman Bold Italic" panose="02020703060505090304" pitchFamily="18" charset="0"/>
              </a:defRPr>
            </a:lvl1pPr>
          </a:lstStyle>
          <a:p>
            <a:r>
              <a:rPr lang="en-US" altLang="zh-CN" dirty="0">
                <a:sym typeface="+mn-ea"/>
              </a:rPr>
              <a:t>Purchase to remove ads</a:t>
            </a:r>
          </a:p>
        </p:txBody>
      </p:sp>
      <p:pic>
        <p:nvPicPr>
          <p:cNvPr id="30" name="图片 29"/>
          <p:cNvPicPr>
            <a:picLocks noChangeAspect="1"/>
          </p:cNvPicPr>
          <p:nvPr>
            <p:custDataLst>
              <p:tags r:id="rId5"/>
            </p:custDataLst>
          </p:nvPr>
        </p:nvPicPr>
        <p:blipFill>
          <a:blip r:embed="rId12"/>
          <a:stretch>
            <a:fillRect/>
          </a:stretch>
        </p:blipFill>
        <p:spPr>
          <a:xfrm>
            <a:off x="5612056" y="2483485"/>
            <a:ext cx="1699306" cy="3686400"/>
          </a:xfrm>
          <a:prstGeom prst="rect">
            <a:avLst/>
          </a:prstGeom>
        </p:spPr>
      </p:pic>
      <p:sp>
        <p:nvSpPr>
          <p:cNvPr id="31" name="文本框 30"/>
          <p:cNvSpPr txBox="1"/>
          <p:nvPr>
            <p:custDataLst>
              <p:tags r:id="rId6"/>
            </p:custDataLst>
          </p:nvPr>
        </p:nvSpPr>
        <p:spPr>
          <a:xfrm>
            <a:off x="5516172" y="6123133"/>
            <a:ext cx="1936115" cy="523477"/>
          </a:xfrm>
          <a:prstGeom prst="rect">
            <a:avLst/>
          </a:prstGeom>
          <a:noFill/>
        </p:spPr>
        <p:txBody>
          <a:bodyPr wrap="square">
            <a:spAutoFit/>
          </a:bodyPr>
          <a:lstStyle>
            <a:defPPr>
              <a:defRPr lang="zh-CN"/>
            </a:defPPr>
            <a:lvl1pPr>
              <a:defRPr sz="1400" b="1">
                <a:cs typeface="Times New Roman Bold Italic" panose="02020703060505090304" pitchFamily="18" charset="0"/>
              </a:defRPr>
            </a:lvl1pPr>
          </a:lstStyle>
          <a:p>
            <a:r>
              <a:rPr lang="en-US" altLang="zh-CN" sz="1400" dirty="0"/>
              <a:t>The user has to watch an ad for reward</a:t>
            </a:r>
          </a:p>
        </p:txBody>
      </p:sp>
      <p:sp>
        <p:nvSpPr>
          <p:cNvPr id="32" name="矩形 31"/>
          <p:cNvSpPr/>
          <p:nvPr/>
        </p:nvSpPr>
        <p:spPr>
          <a:xfrm>
            <a:off x="5864211" y="3980873"/>
            <a:ext cx="1209963" cy="1159453"/>
          </a:xfrm>
          <a:prstGeom prst="rect">
            <a:avLst/>
          </a:prstGeom>
          <a:noFill/>
          <a:ln w="25400">
            <a:solidFill>
              <a:srgbClr val="DDA85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75"/>
          </a:p>
        </p:txBody>
      </p:sp>
      <p:sp>
        <p:nvSpPr>
          <p:cNvPr id="33" name="文本框 32"/>
          <p:cNvSpPr txBox="1"/>
          <p:nvPr>
            <p:custDataLst>
              <p:tags r:id="rId7"/>
            </p:custDataLst>
          </p:nvPr>
        </p:nvSpPr>
        <p:spPr>
          <a:xfrm>
            <a:off x="5589022" y="5078094"/>
            <a:ext cx="1795145" cy="584775"/>
          </a:xfrm>
          <a:prstGeom prst="rect">
            <a:avLst/>
          </a:prstGeom>
          <a:solidFill>
            <a:srgbClr val="DEEBF7"/>
          </a:solidFill>
          <a:ln w="25400">
            <a:solidFill>
              <a:srgbClr val="DDA853"/>
            </a:solidFill>
          </a:ln>
        </p:spPr>
        <p:txBody>
          <a:bodyPr wrap="square" rtlCol="0">
            <a:spAutoFit/>
          </a:bodyPr>
          <a:lstStyle>
            <a:defPPr>
              <a:defRPr lang="zh-CN"/>
            </a:defPPr>
            <a:lvl1pPr lvl="0">
              <a:buClrTx/>
              <a:buSzTx/>
              <a:buFontTx/>
              <a:defRPr sz="1600" b="1" i="1">
                <a:latin typeface="+mj-lt"/>
                <a:cs typeface="Times New Roman Bold Italic" panose="02020703060505090304" pitchFamily="18" charset="0"/>
              </a:defRPr>
            </a:lvl1pPr>
          </a:lstStyle>
          <a:p>
            <a:r>
              <a:rPr lang="en-US" altLang="zh-CN" dirty="0">
                <a:sym typeface="+mn-ea"/>
              </a:rPr>
              <a:t>Watch an ad to unlock a feature</a:t>
            </a:r>
          </a:p>
        </p:txBody>
      </p:sp>
      <p:sp>
        <p:nvSpPr>
          <p:cNvPr id="34" name="矩形 33"/>
          <p:cNvSpPr/>
          <p:nvPr/>
        </p:nvSpPr>
        <p:spPr>
          <a:xfrm>
            <a:off x="3412852" y="2394873"/>
            <a:ext cx="1805766" cy="440609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75"/>
          </a:p>
        </p:txBody>
      </p:sp>
      <p:sp>
        <p:nvSpPr>
          <p:cNvPr id="35" name="矩形 34"/>
          <p:cNvSpPr/>
          <p:nvPr/>
        </p:nvSpPr>
        <p:spPr>
          <a:xfrm>
            <a:off x="5514327" y="2396011"/>
            <a:ext cx="1936115" cy="440609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75"/>
          </a:p>
        </p:txBody>
      </p:sp>
      <p:sp>
        <p:nvSpPr>
          <p:cNvPr id="3" name="文本框 2"/>
          <p:cNvSpPr txBox="1"/>
          <p:nvPr/>
        </p:nvSpPr>
        <p:spPr>
          <a:xfrm>
            <a:off x="287655" y="642556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尚宇轩</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28395" y="105410"/>
            <a:ext cx="1041527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lvl="0" fontAlgn="base">
              <a:spcBef>
                <a:spcPct val="0"/>
              </a:spcBef>
              <a:spcAft>
                <a:spcPct val="0"/>
              </a:spcAft>
              <a:defRPr/>
            </a:pPr>
            <a:r>
              <a:rPr lang="en-US" altLang="zh-CN" sz="3600" b="1" dirty="0">
                <a:solidFill>
                  <a:prstClr val="black"/>
                </a:solidFill>
                <a:latin typeface="Calibri" panose="020F0502020204030204"/>
              </a:rPr>
              <a:t>#2</a:t>
            </a:r>
            <a:r>
              <a:rPr lang="en-US" altLang="zh-CN" b="1" dirty="0">
                <a:solidFill>
                  <a:prstClr val="black"/>
                </a:solidFill>
              </a:rPr>
              <a:t>: </a:t>
            </a:r>
            <a:r>
              <a:rPr lang="en-US" altLang="zh-CN" b="1" dirty="0">
                <a:solidFill>
                  <a:prstClr val="black"/>
                </a:solidFill>
                <a:sym typeface="+mn-ea"/>
              </a:rPr>
              <a:t>RAG meeting </a:t>
            </a:r>
            <a:r>
              <a:rPr lang="en-US" altLang="zh-CN" b="1" dirty="0">
                <a:solidFill>
                  <a:prstClr val="black"/>
                </a:solidFill>
              </a:rPr>
              <a:t>LLMs </a:t>
            </a:r>
            <a:endParaRPr lang="en-US" altLang="zh-CN" sz="3600" b="1" dirty="0">
              <a:solidFill>
                <a:prstClr val="black"/>
              </a:solidFill>
              <a:latin typeface="Calibri" panose="020F0502020204030204"/>
            </a:endParaRPr>
          </a:p>
        </p:txBody>
      </p:sp>
      <p:sp>
        <p:nvSpPr>
          <p:cNvPr id="19" name="文本框 18"/>
          <p:cNvSpPr txBox="1"/>
          <p:nvPr>
            <p:custDataLst>
              <p:tags r:id="rId1"/>
            </p:custDataLst>
          </p:nvPr>
        </p:nvSpPr>
        <p:spPr>
          <a:xfrm>
            <a:off x="900430" y="1216979"/>
            <a:ext cx="10643235" cy="5170805"/>
          </a:xfrm>
          <a:prstGeom prst="rect">
            <a:avLst/>
          </a:prstGeom>
          <a:noFill/>
        </p:spPr>
        <p:txBody>
          <a:bodyPr wrap="square" lIns="0" tIns="0" rIns="0" bIns="0" rtlCol="0">
            <a:spAutoFit/>
          </a:bodyPr>
          <a:lstStyle/>
          <a:p>
            <a:pPr>
              <a:buNone/>
            </a:pPr>
            <a:r>
              <a:rPr lang="en-US" altLang="zh-CN" sz="2400" b="1" dirty="0"/>
              <a:t>Large language models (LLMs)</a:t>
            </a:r>
            <a:r>
              <a:rPr lang="en-US" altLang="zh-CN" sz="2400" dirty="0"/>
              <a:t>, such as GPT-4, have demonstrated remarkable capabilities in generating coherent and contextually rich text. However, despite their impressive performance, they often</a:t>
            </a:r>
            <a:r>
              <a:rPr lang="en-US" altLang="zh-CN" sz="2400" b="1" i="1" dirty="0"/>
              <a:t> struggle with delivering highly specialized knowledge</a:t>
            </a:r>
            <a:r>
              <a:rPr lang="en-US" altLang="zh-CN" sz="2400" dirty="0"/>
              <a:t> outside their general training data.</a:t>
            </a:r>
          </a:p>
          <a:p>
            <a:pPr>
              <a:buNone/>
            </a:pPr>
            <a:endParaRPr lang="en-US" altLang="zh-CN" sz="2400" dirty="0"/>
          </a:p>
          <a:p>
            <a:pPr>
              <a:buNone/>
            </a:pPr>
            <a:r>
              <a:rPr lang="en-US" altLang="zh-CN" sz="2400" b="1" dirty="0"/>
              <a:t>Retrieval-Augmented Generation (RAG) </a:t>
            </a:r>
            <a:r>
              <a:rPr lang="en-US" altLang="zh-CN" sz="2400" dirty="0"/>
              <a:t>addresses this limitation by enabling LLMs to access </a:t>
            </a:r>
            <a:r>
              <a:rPr lang="en-US" altLang="zh-CN" sz="2400" b="1" dirty="0"/>
              <a:t>domain-specific</a:t>
            </a:r>
            <a:r>
              <a:rPr lang="en-US" altLang="zh-CN" sz="2400" dirty="0"/>
              <a:t> external knowledge bases during inference.</a:t>
            </a:r>
          </a:p>
          <a:p>
            <a:endParaRPr lang="en-US" altLang="zh-CN" sz="2400" dirty="0"/>
          </a:p>
          <a:p>
            <a:r>
              <a:rPr lang="en-US" altLang="zh-CN" sz="2400" dirty="0"/>
              <a:t>In a RAG framework, the model retrieves relevant information from curated datasets or document collections tailored to a </a:t>
            </a:r>
            <a:r>
              <a:rPr lang="en-US" altLang="zh-CN" sz="2400" b="1" dirty="0"/>
              <a:t>particular field</a:t>
            </a:r>
            <a:r>
              <a:rPr lang="en-US" altLang="zh-CN" sz="2400" dirty="0"/>
              <a:t>, such as medicine, law, or finance. By incorporating this retrieved content into its generation process, the model can produce responses that are not only more accurate but also deeply specialized, effectively transforming a general-purpose LLM into a domain-expert system without the need for costly retraining.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28395" y="105410"/>
            <a:ext cx="1041527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lvl="0" fontAlgn="base">
              <a:spcBef>
                <a:spcPct val="0"/>
              </a:spcBef>
              <a:spcAft>
                <a:spcPct val="0"/>
              </a:spcAft>
              <a:defRPr/>
            </a:pPr>
            <a:r>
              <a:rPr lang="en-US" altLang="zh-CN" b="1" dirty="0">
                <a:solidFill>
                  <a:prstClr val="black"/>
                </a:solidFill>
                <a:sym typeface="+mn-ea"/>
              </a:rPr>
              <a:t>#2: RAG meeting LLMs </a:t>
            </a:r>
            <a:endParaRPr lang="en-US" altLang="zh-CN" sz="3600" b="1" dirty="0">
              <a:solidFill>
                <a:prstClr val="black"/>
              </a:solidFill>
              <a:latin typeface="Calibri" panose="020F0502020204030204"/>
            </a:endParaRPr>
          </a:p>
        </p:txBody>
      </p:sp>
      <p:pic>
        <p:nvPicPr>
          <p:cNvPr id="3" name="图片 2"/>
          <p:cNvPicPr>
            <a:picLocks noChangeAspect="1"/>
          </p:cNvPicPr>
          <p:nvPr/>
        </p:nvPicPr>
        <p:blipFill>
          <a:blip r:embed="rId3"/>
          <a:stretch>
            <a:fillRect/>
          </a:stretch>
        </p:blipFill>
        <p:spPr>
          <a:xfrm>
            <a:off x="1490345" y="797560"/>
            <a:ext cx="8587740" cy="5829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787400" y="532765"/>
            <a:ext cx="11404600" cy="6475730"/>
          </a:xfrm>
          <a:prstGeom prst="rect">
            <a:avLst/>
          </a:prstGeom>
          <a:noFill/>
        </p:spPr>
        <p:txBody>
          <a:bodyPr wrap="square" lIns="0" tIns="0" rIns="0" bIns="0" rtlCol="0">
            <a:noAutofit/>
          </a:bodyPr>
          <a:lstStyle/>
          <a:p>
            <a:pPr algn="l"/>
            <a:r>
              <a:rPr lang="en-US" altLang="zh-CN" sz="2400" b="1" dirty="0">
                <a:solidFill>
                  <a:schemeClr val="tx1"/>
                </a:solidFill>
                <a:latin typeface="微软雅黑" panose="020B0503020204020204" pitchFamily="34" charset="-122"/>
                <a:ea typeface="微软雅黑" panose="020B0503020204020204" pitchFamily="34" charset="-122"/>
              </a:rPr>
              <a:t>Tasks:</a:t>
            </a:r>
          </a:p>
          <a:p>
            <a:pPr algn="l"/>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80000"/>
              </a:lnSpc>
            </a:pPr>
            <a:r>
              <a:rPr lang="en-US" altLang="zh-CN" sz="2400" dirty="0">
                <a:latin typeface="微软雅黑" panose="020B0503020204020204" pitchFamily="34" charset="-122"/>
                <a:ea typeface="微软雅黑" panose="020B0503020204020204" pitchFamily="34" charset="-122"/>
              </a:rPr>
              <a:t>Read papers (those surveys) and do experiments to:</a:t>
            </a: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Study the definition of Retrieval-Augmented Generation (RAG).</a:t>
            </a: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List RAG techniques by category.</a:t>
            </a: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Research and review how RAG helps LLMs specialize in specific domains without retraining.</a:t>
            </a:r>
          </a:p>
          <a:p>
            <a:pPr marL="342900"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Try to complete a minimal RAG implementation!</a:t>
            </a:r>
          </a:p>
          <a:p>
            <a:pPr algn="l"/>
            <a:endParaRPr lang="en-US" altLang="zh-CN" sz="2400" dirty="0">
              <a:solidFill>
                <a:schemeClr val="tx1"/>
              </a:solidFill>
              <a:latin typeface="微软雅黑" panose="020B0503020204020204" pitchFamily="34" charset="-122"/>
              <a:ea typeface="微软雅黑" panose="020B0503020204020204" pitchFamily="34" charset="-122"/>
            </a:endParaRPr>
          </a:p>
          <a:p>
            <a:pPr algn="l"/>
            <a:r>
              <a:rPr lang="en-US" altLang="zh-CN" sz="2400" b="1" dirty="0">
                <a:latin typeface="微软雅黑" panose="020B0503020204020204" pitchFamily="34" charset="-122"/>
                <a:ea typeface="微软雅黑" panose="020B0503020204020204" pitchFamily="34" charset="-122"/>
                <a:sym typeface="+mn-ea"/>
              </a:rPr>
              <a:t>Reference:</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https://datos.gob.es/en/blog/rag-retrieval-augmented-generation-key-unlocks-door-precision-language-models</a:t>
            </a: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Survey: https://dl.acm.org/doi/abs/10.1145/3637528.3671470</a:t>
            </a: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Survey: https://arxiv.org/pdf/2409.14924</a:t>
            </a: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Survey: https://arxiv.org/pdf/2402.19473</a:t>
            </a: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https://python.langchain.com/docs/tutorials/rag/</a:t>
            </a: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https://arxiv.org/abs/2005.11401</a:t>
            </a:r>
          </a:p>
          <a:p>
            <a:pPr marL="342900" indent="-342900">
              <a:buFont typeface="Wingdings" panose="05000000000000000000" charset="0"/>
              <a:buChar char="ü"/>
            </a:pPr>
            <a:r>
              <a:rPr lang="en-US" altLang="zh-CN" sz="1600" dirty="0">
                <a:latin typeface="微软雅黑" panose="020B0503020204020204" pitchFamily="34" charset="-122"/>
                <a:ea typeface="微软雅黑" panose="020B0503020204020204" pitchFamily="34" charset="-122"/>
                <a:sym typeface="+mn-ea"/>
              </a:rPr>
              <a:t>https://github.com/deepset-ai/haystack</a:t>
            </a:r>
          </a:p>
        </p:txBody>
      </p:sp>
      <p:sp>
        <p:nvSpPr>
          <p:cNvPr id="2" name="标题 1"/>
          <p:cNvSpPr txBox="1"/>
          <p:nvPr/>
        </p:nvSpPr>
        <p:spPr>
          <a:xfrm>
            <a:off x="1128395" y="105410"/>
            <a:ext cx="10415270"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lvl="0" fontAlgn="base">
              <a:spcBef>
                <a:spcPct val="0"/>
              </a:spcBef>
              <a:spcAft>
                <a:spcPct val="0"/>
              </a:spcAft>
              <a:defRPr/>
            </a:pPr>
            <a:r>
              <a:rPr lang="en-US" altLang="zh-CN" sz="3600" b="1" dirty="0">
                <a:solidFill>
                  <a:prstClr val="black"/>
                </a:solidFill>
                <a:latin typeface="Calibri" panose="020F0502020204030204"/>
              </a:rPr>
              <a:t>#2</a:t>
            </a:r>
            <a:r>
              <a:rPr lang="en-US" altLang="zh-CN" b="1" dirty="0">
                <a:solidFill>
                  <a:prstClr val="black"/>
                </a:solidFill>
              </a:rPr>
              <a:t>: </a:t>
            </a:r>
            <a:r>
              <a:rPr lang="en-US" altLang="zh-CN" b="1" dirty="0">
                <a:solidFill>
                  <a:prstClr val="black"/>
                </a:solidFill>
                <a:sym typeface="+mn-ea"/>
              </a:rPr>
              <a:t>RAG meeting </a:t>
            </a:r>
            <a:r>
              <a:rPr lang="en-US" altLang="zh-CN" b="1" dirty="0">
                <a:solidFill>
                  <a:prstClr val="black"/>
                </a:solidFill>
              </a:rPr>
              <a:t>LLMs </a:t>
            </a:r>
            <a:endParaRPr lang="en-US" altLang="zh-CN" sz="3600" b="1" dirty="0">
              <a:solidFill>
                <a:prstClr val="black"/>
              </a:solidFill>
              <a:latin typeface="Calibri" panose="020F0502020204030204"/>
            </a:endParaRPr>
          </a:p>
        </p:txBody>
      </p:sp>
      <p:sp>
        <p:nvSpPr>
          <p:cNvPr id="3" name="文本框 2"/>
          <p:cNvSpPr txBox="1"/>
          <p:nvPr/>
        </p:nvSpPr>
        <p:spPr>
          <a:xfrm>
            <a:off x="8383270" y="6312535"/>
            <a:ext cx="1645920" cy="245745"/>
          </a:xfrm>
          <a:prstGeom prst="rect">
            <a:avLst/>
          </a:prstGeom>
          <a:noFill/>
        </p:spPr>
        <p:txBody>
          <a:bodyPr wrap="square" lIns="0" tIns="0" rIns="0" bIns="0" rtlCol="0">
            <a:spAutoFit/>
          </a:bodyPr>
          <a:lstStyle/>
          <a:p>
            <a:r>
              <a:rPr lang="en-US" altLang="zh-CN" sz="1600" b="1" dirty="0">
                <a:solidFill>
                  <a:schemeClr val="tx1"/>
                </a:solidFill>
                <a:latin typeface="微软雅黑" panose="020B0503020204020204" pitchFamily="34" charset="-122"/>
                <a:ea typeface="微软雅黑" panose="020B0503020204020204" pitchFamily="34" charset="-122"/>
              </a:rPr>
              <a:t>Tutor: </a:t>
            </a:r>
            <a:r>
              <a:rPr lang="zh-CN" altLang="en-US" sz="1600" b="1" dirty="0">
                <a:solidFill>
                  <a:schemeClr val="tx1"/>
                </a:solidFill>
                <a:latin typeface="微软雅黑" panose="020B0503020204020204" pitchFamily="34" charset="-122"/>
                <a:ea typeface="微软雅黑" panose="020B0503020204020204" pitchFamily="34" charset="-122"/>
              </a:rPr>
              <a:t>王嘉成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18008" y="105410"/>
            <a:ext cx="10925657" cy="962025"/>
          </a:xfrm>
          <a:prstGeom prst="rect">
            <a:avLst/>
          </a:prstGeom>
        </p:spPr>
        <p:txBody>
          <a:bodyPr/>
          <a:lstStyle>
            <a:defPPr>
              <a:defRPr lang="zh-CN"/>
            </a:defPPr>
            <a:lvl1pPr algn="ctr">
              <a:defRPr sz="3600">
                <a:latin typeface="+mj-lt"/>
                <a:ea typeface="微软雅黑" panose="020B0503020204020204" pitchFamily="34" charset="-122"/>
                <a:cs typeface="+mj-cs"/>
              </a:defRPr>
            </a:lvl1pPr>
            <a:lvl2pPr algn="ctr">
              <a:defRPr sz="5900"/>
            </a:lvl2pPr>
            <a:lvl3pPr algn="ctr">
              <a:defRPr sz="5900"/>
            </a:lvl3pPr>
            <a:lvl4pPr algn="ctr">
              <a:defRPr sz="5900"/>
            </a:lvl4pPr>
            <a:lvl5pPr algn="ctr">
              <a:defRPr sz="5900"/>
            </a:lvl5pPr>
            <a:lvl6pPr marL="608965" algn="ctr" fontAlgn="base">
              <a:spcBef>
                <a:spcPct val="0"/>
              </a:spcBef>
              <a:spcAft>
                <a:spcPct val="0"/>
              </a:spcAft>
              <a:defRPr sz="5900"/>
            </a:lvl6pPr>
            <a:lvl7pPr marL="1217930" algn="ctr" fontAlgn="base">
              <a:spcBef>
                <a:spcPct val="0"/>
              </a:spcBef>
              <a:spcAft>
                <a:spcPct val="0"/>
              </a:spcAft>
              <a:defRPr sz="5900"/>
            </a:lvl7pPr>
            <a:lvl8pPr marL="1826895" algn="ctr" fontAlgn="base">
              <a:spcBef>
                <a:spcPct val="0"/>
              </a:spcBef>
              <a:spcAft>
                <a:spcPct val="0"/>
              </a:spcAft>
              <a:defRPr sz="5900"/>
            </a:lvl8pPr>
            <a:lvl9pPr marL="2435860" algn="ctr" fontAlgn="base">
              <a:spcBef>
                <a:spcPct val="0"/>
              </a:spcBef>
              <a:spcAft>
                <a:spcPct val="0"/>
              </a:spcAft>
              <a:defRPr sz="5900"/>
            </a:lvl9pPr>
          </a:lstStyle>
          <a:p>
            <a:pPr fontAlgn="base">
              <a:spcBef>
                <a:spcPct val="0"/>
              </a:spcBef>
              <a:spcAft>
                <a:spcPct val="0"/>
              </a:spcAft>
              <a:defRPr/>
            </a:pPr>
            <a:r>
              <a:rPr lang="en-US" altLang="zh-CN" sz="3200" b="1" dirty="0">
                <a:solidFill>
                  <a:prstClr val="black"/>
                </a:solidFill>
                <a:latin typeface="Calibri" panose="020F0502020204030204"/>
              </a:rPr>
              <a:t>#3: </a:t>
            </a:r>
            <a:r>
              <a:rPr lang="en-US" altLang="zh-CN" sz="3200" b="1" i="0" dirty="0">
                <a:solidFill>
                  <a:prstClr val="black"/>
                </a:solidFill>
                <a:latin typeface="Calibri" panose="020F0502020204030204"/>
              </a:rPr>
              <a:t>LLM-Optimized Fuzz Testing for Embedded Software</a:t>
            </a:r>
          </a:p>
          <a:p>
            <a:pPr marL="0" marR="0" lvl="0" indent="0" algn="ctr" defTabSz="914400" rtl="0" eaLnBrk="1" fontAlgn="base" latinLnBrk="0" hangingPunct="1">
              <a:lnSpc>
                <a:spcPct val="100000"/>
              </a:lnSpc>
              <a:spcBef>
                <a:spcPct val="0"/>
              </a:spcBef>
              <a:spcAft>
                <a:spcPct val="0"/>
              </a:spcAft>
              <a:buClrTx/>
              <a:buSzTx/>
              <a:buFontTx/>
              <a:buNone/>
              <a:defRPr/>
            </a:pPr>
            <a:endParaRPr lang="en-US" altLang="zh-CN" sz="3200" b="1" dirty="0">
              <a:solidFill>
                <a:prstClr val="black"/>
              </a:solidFill>
              <a:latin typeface="Calibri" panose="020F0502020204030204"/>
            </a:endParaRPr>
          </a:p>
        </p:txBody>
      </p:sp>
      <p:sp>
        <p:nvSpPr>
          <p:cNvPr id="19" name="文本框 18"/>
          <p:cNvSpPr txBox="1"/>
          <p:nvPr>
            <p:custDataLst>
              <p:tags r:id="rId1"/>
            </p:custDataLst>
          </p:nvPr>
        </p:nvSpPr>
        <p:spPr>
          <a:xfrm>
            <a:off x="4765675" y="1748790"/>
            <a:ext cx="7219315" cy="4062730"/>
          </a:xfrm>
          <a:prstGeom prst="rect">
            <a:avLst/>
          </a:prstGeom>
          <a:noFill/>
        </p:spPr>
        <p:txBody>
          <a:bodyPr wrap="square" lIns="0" tIns="0" rIns="0" bIns="0" rtlCol="0">
            <a:spAutoFit/>
          </a:bodyPr>
          <a:lstStyle/>
          <a:p>
            <a:pPr algn="just"/>
            <a:r>
              <a:rPr lang="en-US" altLang="zh-CN" sz="2400" b="1" i="0" dirty="0">
                <a:effectLst/>
                <a:latin typeface="+mj-lt"/>
                <a:cs typeface="+mj-lt"/>
              </a:rPr>
              <a:t>Traditional fuzz testing</a:t>
            </a:r>
            <a:r>
              <a:rPr lang="en-US" altLang="zh-CN" sz="2400" b="0" i="0" dirty="0">
                <a:effectLst/>
                <a:latin typeface="+mj-lt"/>
                <a:cs typeface="+mj-lt"/>
              </a:rPr>
              <a:t> relying on random mutation suffers from </a:t>
            </a:r>
            <a:r>
              <a:rPr lang="en-US" altLang="zh-CN" sz="2400" b="0" i="1" dirty="0">
                <a:effectLst/>
                <a:latin typeface="+mj-lt"/>
                <a:cs typeface="+mj-lt"/>
              </a:rPr>
              <a:t>low syntax compliance</a:t>
            </a:r>
            <a:r>
              <a:rPr lang="en-US" altLang="zh-CN" sz="2400" b="0" i="0" dirty="0">
                <a:effectLst/>
                <a:latin typeface="+mj-lt"/>
                <a:cs typeface="+mj-lt"/>
              </a:rPr>
              <a:t> and </a:t>
            </a:r>
            <a:r>
              <a:rPr lang="en-US" altLang="zh-CN" sz="2400" b="0" i="1" dirty="0">
                <a:effectLst/>
                <a:latin typeface="+mj-lt"/>
                <a:cs typeface="+mj-lt"/>
              </a:rPr>
              <a:t>inefficient valid path exploration</a:t>
            </a:r>
            <a:r>
              <a:rPr lang="en-US" altLang="zh-CN" sz="2400" b="0" i="0" dirty="0">
                <a:effectLst/>
                <a:latin typeface="+mj-lt"/>
                <a:cs typeface="+mj-lt"/>
              </a:rPr>
              <a:t>. </a:t>
            </a:r>
          </a:p>
          <a:p>
            <a:pPr algn="just"/>
            <a:endParaRPr lang="en-US" altLang="zh-CN" sz="2400" b="0" i="0" dirty="0">
              <a:effectLst/>
              <a:latin typeface="+mj-lt"/>
              <a:cs typeface="+mj-lt"/>
            </a:endParaRPr>
          </a:p>
          <a:p>
            <a:pPr algn="just"/>
            <a:r>
              <a:rPr lang="en-US" altLang="zh-CN" sz="2400" b="0" i="0" dirty="0">
                <a:effectLst/>
                <a:latin typeface="+mj-lt"/>
                <a:cs typeface="+mj-lt"/>
              </a:rPr>
              <a:t>As a core component of embedded devices, </a:t>
            </a:r>
            <a:r>
              <a:rPr lang="en-US" altLang="zh-CN" sz="2400" i="0" dirty="0" err="1">
                <a:effectLst/>
                <a:latin typeface="+mj-lt"/>
                <a:cs typeface="+mj-lt"/>
              </a:rPr>
              <a:t>BusyBox</a:t>
            </a:r>
            <a:r>
              <a:rPr lang="en-US" altLang="zh-CN" sz="2400" b="0" i="0" dirty="0" err="1">
                <a:effectLst/>
                <a:latin typeface="+mj-lt"/>
                <a:cs typeface="+mj-lt"/>
              </a:rPr>
              <a:t>'s</a:t>
            </a:r>
            <a:r>
              <a:rPr lang="en-US" altLang="zh-CN" sz="2400" b="0" i="0" dirty="0">
                <a:effectLst/>
                <a:latin typeface="+mj-lt"/>
                <a:cs typeface="+mj-lt"/>
              </a:rPr>
              <a:t> security directly impacts </a:t>
            </a:r>
            <a:r>
              <a:rPr lang="en-US" altLang="zh-CN" sz="2400" b="1" i="0" dirty="0">
                <a:effectLst/>
                <a:latin typeface="+mj-lt"/>
                <a:cs typeface="+mj-lt"/>
              </a:rPr>
              <a:t>IoT ecosystems</a:t>
            </a:r>
            <a:r>
              <a:rPr lang="en-US" altLang="zh-CN" sz="2400" b="0" i="0" dirty="0">
                <a:effectLst/>
                <a:latin typeface="+mj-lt"/>
                <a:cs typeface="+mj-lt"/>
              </a:rPr>
              <a:t>. </a:t>
            </a:r>
          </a:p>
          <a:p>
            <a:pPr algn="just"/>
            <a:endParaRPr lang="en-US" altLang="zh-CN" sz="2400" b="0" i="0" dirty="0">
              <a:effectLst/>
              <a:latin typeface="+mj-lt"/>
              <a:cs typeface="+mj-lt"/>
            </a:endParaRPr>
          </a:p>
          <a:p>
            <a:pPr algn="just"/>
            <a:r>
              <a:rPr lang="en-US" altLang="zh-CN" sz="2400" b="0" i="0" dirty="0">
                <a:effectLst/>
                <a:latin typeface="+mj-lt"/>
                <a:cs typeface="+mj-lt"/>
              </a:rPr>
              <a:t>This project focuses on applying </a:t>
            </a:r>
            <a:r>
              <a:rPr lang="en-US" altLang="zh-CN" sz="2400" b="1" i="0" dirty="0">
                <a:effectLst/>
                <a:latin typeface="+mj-lt"/>
                <a:cs typeface="+mj-lt"/>
              </a:rPr>
              <a:t>Large Language Models (LLMs)</a:t>
            </a:r>
            <a:r>
              <a:rPr lang="en-US" altLang="zh-CN" sz="2400" b="0" i="0" dirty="0">
                <a:effectLst/>
                <a:latin typeface="+mj-lt"/>
                <a:cs typeface="+mj-lt"/>
              </a:rPr>
              <a:t> to structured seed generation, aiming to improve fuzz testing's </a:t>
            </a:r>
            <a:r>
              <a:rPr lang="en-US" altLang="zh-CN" sz="2400" b="1" i="0" dirty="0">
                <a:effectLst/>
                <a:latin typeface="+mj-lt"/>
                <a:cs typeface="+mj-lt"/>
              </a:rPr>
              <a:t>code coverage and vulnerability discovery efficiency </a:t>
            </a:r>
            <a:r>
              <a:rPr lang="en-US" altLang="zh-CN" sz="2400" b="0" i="0" dirty="0">
                <a:effectLst/>
                <a:latin typeface="+mj-lt"/>
                <a:cs typeface="+mj-lt"/>
              </a:rPr>
              <a:t>through semantic-aware test case generation.</a:t>
            </a:r>
            <a:endParaRPr lang="en-US" altLang="zh-CN" sz="2400" dirty="0">
              <a:solidFill>
                <a:schemeClr val="tx1"/>
              </a:solidFill>
              <a:latin typeface="+mj-lt"/>
              <a:ea typeface="微软雅黑" panose="020B0503020204020204" pitchFamily="34" charset="-122"/>
              <a:cs typeface="+mj-lt"/>
            </a:endParaRPr>
          </a:p>
        </p:txBody>
      </p:sp>
      <p:sp>
        <p:nvSpPr>
          <p:cNvPr id="4" name="文本框 3"/>
          <p:cNvSpPr txBox="1"/>
          <p:nvPr/>
        </p:nvSpPr>
        <p:spPr>
          <a:xfrm>
            <a:off x="392431" y="927744"/>
            <a:ext cx="2300319" cy="369332"/>
          </a:xfrm>
          <a:prstGeom prst="rect">
            <a:avLst/>
          </a:prstGeom>
          <a:noFill/>
        </p:spPr>
        <p:txBody>
          <a:bodyPr wrap="square">
            <a:spAutoFit/>
          </a:bodyPr>
          <a:lstStyle/>
          <a:p>
            <a:pPr algn="l"/>
            <a:r>
              <a:rPr lang="en-US" altLang="zh-CN" b="1" dirty="0">
                <a:latin typeface="微软雅黑" panose="020B0503020204020204" pitchFamily="34" charset="-122"/>
                <a:ea typeface="微软雅黑" panose="020B0503020204020204" pitchFamily="34" charset="-122"/>
              </a:rPr>
              <a:t>Background</a:t>
            </a:r>
            <a:r>
              <a:rPr lang="en-US" altLang="zh-CN" sz="1800" b="1" dirty="0">
                <a:solidFill>
                  <a:schemeClr val="tx1"/>
                </a:solidFill>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4"/>
          <a:stretch>
            <a:fillRect/>
          </a:stretch>
        </p:blipFill>
        <p:spPr>
          <a:xfrm>
            <a:off x="125095" y="1748790"/>
            <a:ext cx="4501515" cy="39135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4b4dde1-97b9-4c6b-aaec-3bf746a94369"/>
  <p:tag name="COMMONDATA" val="eyJoZGlkIjoiMGJiOTUyM2YzYmYzZWVlZTQ4ZWMwNzU5MjkyMzZhYT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35.05,&quot;top&quot;:48.2,&quot;width&quot;:939.4}"/>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95.85,&quot;left&quot;:35.05,&quot;top&quot;:48.2,&quot;width&quot;:939.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35.05,&quot;top&quot;:48.2,&quot;width&quot;:939.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35.05,&quot;top&quot;:48.2,&quot;width&quot;:939.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35.05,&quot;top&quot;:48.2,&quot;width&quot;:939.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35.05,&quot;top&quot;:48.2,&quot;width&quot;:939.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35.05,&quot;top&quot;:48.2,&quot;width&quot;:939.4}"/>
</p:tagLst>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4891</TotalTime>
  <Words>2467</Words>
  <Application>Microsoft Macintosh PowerPoint</Application>
  <PresentationFormat>宽屏</PresentationFormat>
  <Paragraphs>211</Paragraphs>
  <Slides>22</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宋体</vt:lpstr>
      <vt:lpstr>微软雅黑</vt:lpstr>
      <vt:lpstr>Times New Roman Bold Italic</vt:lpstr>
      <vt:lpstr>Arial</vt:lpstr>
      <vt:lpstr>Calibri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zxb</dc:creator>
  <cp:lastModifiedBy>铭 胖胖</cp:lastModifiedBy>
  <cp:revision>440</cp:revision>
  <dcterms:created xsi:type="dcterms:W3CDTF">2023-03-24T01:05:00Z</dcterms:created>
  <dcterms:modified xsi:type="dcterms:W3CDTF">2025-05-05T17:21:50Z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7FB2E2863EB1873D55F71C64A1BEE388</vt:lpwstr>
  </property>
  <property fmtid="{D5CDD505-2E9C-101B-9397-08002B2CF9AE}" pid="3" name="KSOProductBuildVer">
    <vt:lpwstr>2052-12.1.0.20784</vt:lpwstr>
  </property>
</Properties>
</file>